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4" r:id="rId2"/>
    <p:sldId id="272" r:id="rId3"/>
    <p:sldId id="283" r:id="rId4"/>
    <p:sldId id="273" r:id="rId5"/>
    <p:sldId id="274" r:id="rId6"/>
    <p:sldId id="275" r:id="rId7"/>
    <p:sldId id="284" r:id="rId8"/>
    <p:sldId id="282" r:id="rId9"/>
    <p:sldId id="281" r:id="rId10"/>
    <p:sldId id="279" r:id="rId11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5" autoAdjust="0"/>
    <p:restoredTop sz="94712" autoAdjust="0"/>
  </p:normalViewPr>
  <p:slideViewPr>
    <p:cSldViewPr snapToGrid="0">
      <p:cViewPr varScale="1">
        <p:scale>
          <a:sx n="143" d="100"/>
          <a:sy n="143" d="100"/>
        </p:scale>
        <p:origin x="606" y="120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F6768A6-6ABD-429A-BAA8-1D1981E897D4}" type="datetime1">
              <a:rPr lang="de-DE" sz="800" smtClean="0"/>
              <a:t>07.02.2022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D5651D2F-FC43-40CC-8406-39BB74F7BB36}" type="datetime1">
              <a:rPr lang="de-DE" smtClean="0"/>
              <a:t>07.02.2022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86A93-C998-4DD4-907D-8C07509A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6AD442-15FB-4905-97AC-55F6A383B24E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22A565F-39ED-4357-84FF-EA0985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5BB86C6-1C9A-466D-9CE1-51ACECEC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6C1CE2-380C-47E9-8B35-F134CD4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E82330-BA5A-49A1-AF4A-7AA7290F6DF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9A20B-DB44-4B88-8F73-16D39700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2D1C785-1D2F-41C8-A2D0-E08EFC81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0AF344-C881-4077-8537-07C2F8DC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85B77D0-30C7-4069-B299-91ED90F9B34D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69630-FBC8-4C3D-BCE7-36D2FE5C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CFDF553-C627-44C0-80CA-525DD4D48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5B685E-EB8C-4F4E-80A6-C9FD90B4C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6D631CC-0C82-4CE3-AAE8-3938C402EF82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794A1E-3BA0-4D9C-A222-8EBDB4DA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483C74-DCE9-454D-9C95-024DD98F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2AC5-E9DE-4649-B1AC-9A62A340C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7A66110-1C78-465A-8A85-8830CE6EBC79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5FC210-A7D0-48A0-965B-FED973105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CA4BF4-EDC6-4CFF-AE4B-CB671709F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3799E2-3C23-4EE3-8932-7D8BEC42B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8C5AE7A-9D13-4A9D-907E-C93274DB3E27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AAF8D85-2BDA-4B6B-9739-948CC7B45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14986-AEF7-4911-8AC9-241E2F853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4AC54E-2FE8-44FD-8448-789AC527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183C394-EC38-418B-843D-E4A73E5C78E6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D788027-74D9-4A2C-99EF-860F4806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67A0A4-F964-4E95-B836-83B9DA514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91870-DFB4-45E6-9383-4A10E76B3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2159E4B-3697-4002-BD2B-7B51D6A09C81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04DB42-8004-4EC2-BA6C-C35BBD8F5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375FE-0D6A-422E-9BA2-D4859CDA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37E52-6A3C-46DC-946E-C8C9351F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B848A89-66CC-4F10-9D6E-E51A0D891DA1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5F5D0-F689-442E-B9D8-1F4BAD70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0B96AE-C8F3-44FA-AE7D-D6C08699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D2061A-F7B9-4066-8B32-A1C3482EF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B295D41-9FE4-429E-AE04-0F2C3E749395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FA1FEC-5452-4CA7-AC29-AAC289A6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F134CF-6C49-4AA3-AF75-2A80F4C0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C91D90-14FB-4048-90C7-46ECAAC1A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4A495C-513D-4A97-AB23-9C75F3727C55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EB3F55-4D9D-4868-AB1E-72DEFF73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23070B-2BFB-4265-B171-72C9AFED1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4CBF2-CB08-4260-9880-58E2CB81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28DE-1354-40A3-93A6-3F045E98DCC9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6F32DB-70F8-46A0-9893-754D621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8AB4C-9B2E-45E8-ADE4-94712E4C9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A65769C-F1B2-46A8-BE29-7BDA29263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36D8DB-9367-4FF1-A5AE-E9BB1F8D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FB752999-B480-46AD-86AB-B98CEC62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94CF37-DF83-4EB6-B7FC-3A54F0E0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1775667-CF64-48AD-BB4D-F55AF1DD9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5999" y="1360800"/>
            <a:ext cx="3762827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for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attention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346FCD1-C77C-481D-AFE7-B381E785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70C5C8-1CB6-4CC4-A9D8-081FC52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0BE638A-719E-41CB-B435-44353E55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A6A03-5D2E-417E-9A62-737D1DBC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D1545B-D1F9-4840-8FA0-7BB1D497F975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27F68-7D65-4111-9D28-F407D044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2B8577-8AB8-42B5-8BA8-1751A412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E35B32-06B2-48EF-A04A-BC3F5F417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2E72736-9839-42A6-8FF4-CF98F5243ED4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40F854-10E0-4E29-BF41-53A0539F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75A3FC3-7E0C-4829-99EC-583BF5DA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64A1B1E0-2E28-4CEF-9EB2-919C146A4CC8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ADA3210-022F-4948-AB2F-72DAA02C40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1585" b="21736"/>
          <a:stretch/>
        </p:blipFill>
        <p:spPr>
          <a:xfrm>
            <a:off x="0" y="1942266"/>
            <a:ext cx="9144000" cy="32012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4E3A5FD-848E-4A76-A505-F7BC035B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Sediment grain size analyses based on sieving datasets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25910D3-E398-478B-896F-7E4967C59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5772" y="3040687"/>
            <a:ext cx="3012621" cy="555172"/>
          </a:xfrm>
        </p:spPr>
        <p:txBody>
          <a:bodyPr/>
          <a:lstStyle/>
          <a:p>
            <a:pPr algn="ctr"/>
            <a:r>
              <a:rPr lang="en-US"/>
              <a:t>Project Framework Presentation</a:t>
            </a:r>
          </a:p>
          <a:p>
            <a:pPr algn="ctr"/>
            <a:r>
              <a:rPr lang="en-US"/>
              <a:t>February 09, 2022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B4EBED-4C83-4244-9F74-8AA04E7E2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013" y="3595859"/>
            <a:ext cx="1442397" cy="1436677"/>
          </a:xfrm>
        </p:spPr>
        <p:txBody>
          <a:bodyPr/>
          <a:lstStyle/>
          <a:p>
            <a:pPr algn="ctr"/>
            <a:r>
              <a:rPr lang="de-DE" dirty="0"/>
              <a:t>Beatriz Negreiros</a:t>
            </a:r>
          </a:p>
          <a:p>
            <a:pPr algn="ctr"/>
            <a:r>
              <a:rPr lang="de-DE" dirty="0"/>
              <a:t>&amp;</a:t>
            </a:r>
          </a:p>
          <a:p>
            <a:pPr algn="ctr"/>
            <a:r>
              <a:rPr lang="de-DE" dirty="0"/>
              <a:t>Federica Scolari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27060E-C61C-4E14-B4A8-65366227DAA7}"/>
              </a:ext>
            </a:extLst>
          </p:cNvPr>
          <p:cNvSpPr txBox="1"/>
          <p:nvPr/>
        </p:nvSpPr>
        <p:spPr>
          <a:xfrm>
            <a:off x="253478" y="1361589"/>
            <a:ext cx="3784414" cy="854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</a:rPr>
              <a:t>Python Programming for Water Resources Engineering and Research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1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ADA3210-022F-4948-AB2F-72DAA02C40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1585" b="21736"/>
          <a:stretch/>
        </p:blipFill>
        <p:spPr>
          <a:xfrm>
            <a:off x="0" y="1942266"/>
            <a:ext cx="9144000" cy="32012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4E3A5FD-848E-4A76-A505-F7BC035B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Sediment grain size analyses based on sieving datasets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25910D3-E398-478B-896F-7E4967C59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5772" y="3040687"/>
            <a:ext cx="3012621" cy="555172"/>
          </a:xfrm>
        </p:spPr>
        <p:txBody>
          <a:bodyPr/>
          <a:lstStyle/>
          <a:p>
            <a:pPr algn="ctr"/>
            <a:r>
              <a:rPr lang="de-DE" dirty="0"/>
              <a:t>Project Framework </a:t>
            </a:r>
            <a:r>
              <a:rPr lang="de-DE" dirty="0" err="1"/>
              <a:t>Presentation</a:t>
            </a:r>
            <a:endParaRPr lang="de-DE" dirty="0"/>
          </a:p>
          <a:p>
            <a:pPr algn="ctr"/>
            <a:r>
              <a:rPr lang="de-DE" dirty="0" err="1"/>
              <a:t>February</a:t>
            </a:r>
            <a:r>
              <a:rPr lang="de-DE" dirty="0"/>
              <a:t> 09, 2022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B4EBED-4C83-4244-9F74-8AA04E7E2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013" y="3595859"/>
            <a:ext cx="1442397" cy="1436677"/>
          </a:xfrm>
        </p:spPr>
        <p:txBody>
          <a:bodyPr/>
          <a:lstStyle/>
          <a:p>
            <a:pPr algn="ctr"/>
            <a:r>
              <a:rPr lang="de-DE" dirty="0"/>
              <a:t>Beatriz Negreiros</a:t>
            </a:r>
          </a:p>
          <a:p>
            <a:pPr algn="ctr"/>
            <a:r>
              <a:rPr lang="de-DE" dirty="0"/>
              <a:t>&amp;</a:t>
            </a:r>
          </a:p>
          <a:p>
            <a:pPr algn="ctr"/>
            <a:r>
              <a:rPr lang="de-DE" dirty="0"/>
              <a:t>Federica Scolari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27060E-C61C-4E14-B4A8-65366227DAA7}"/>
              </a:ext>
            </a:extLst>
          </p:cNvPr>
          <p:cNvSpPr txBox="1"/>
          <p:nvPr/>
        </p:nvSpPr>
        <p:spPr>
          <a:xfrm>
            <a:off x="253478" y="1361589"/>
            <a:ext cx="3784414" cy="595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</a:rPr>
              <a:t>Thank you for your attention!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06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Project Idea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253308"/>
            <a:ext cx="3920939" cy="3211901"/>
          </a:xfrm>
        </p:spPr>
        <p:txBody>
          <a:bodyPr/>
          <a:lstStyle/>
          <a:p>
            <a:pPr algn="just"/>
            <a:r>
              <a:rPr lang="en-US" sz="1400" dirty="0"/>
              <a:t>Field campaigns are characterized by the collection of massive data that has to be analyzed afterwards. </a:t>
            </a:r>
          </a:p>
          <a:p>
            <a:pPr algn="just"/>
            <a:r>
              <a:rPr lang="en-US" sz="1400" dirty="0"/>
              <a:t>Currently, the department uses an Excel workbook that computes statistical parameters for each collected sample, which results in heavy analysis files, difficult both to share and work with.</a:t>
            </a:r>
          </a:p>
          <a:p>
            <a:pPr algn="just"/>
            <a:r>
              <a:rPr lang="en-US" sz="1400" dirty="0"/>
              <a:t>In many cases it is challenging to interpret the results for so many sampled locations without any direct spatial visualization.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688E94A-B93F-475D-A3B1-78C4D3C102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9464" y="1253308"/>
            <a:ext cx="4344611" cy="294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07297EC1-B4F6-4070-AF92-64853BD9817E}"/>
              </a:ext>
            </a:extLst>
          </p:cNvPr>
          <p:cNvSpPr txBox="1">
            <a:spLocks/>
          </p:cNvSpPr>
          <p:nvPr/>
        </p:nvSpPr>
        <p:spPr>
          <a:xfrm>
            <a:off x="468000" y="622924"/>
            <a:ext cx="8244200" cy="27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2205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Recall: Problem Statements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4590919" cy="3706384"/>
          </a:xfrm>
        </p:spPr>
        <p:txBody>
          <a:bodyPr/>
          <a:lstStyle/>
          <a:p>
            <a:r>
              <a:rPr lang="en-US" sz="1400" dirty="0"/>
              <a:t>Generate automated codes for grain size analysis using as input sieving datasets:</a:t>
            </a:r>
          </a:p>
          <a:p>
            <a:pPr lvl="1"/>
            <a:r>
              <a:rPr lang="en-US" sz="1400" dirty="0"/>
              <a:t>Computation of the statistical parameters.</a:t>
            </a:r>
          </a:p>
          <a:p>
            <a:pPr lvl="1"/>
            <a:r>
              <a:rPr lang="en-US" sz="1400" dirty="0"/>
              <a:t>Plotting of the cumulative grain size distribution curve for each analyzed sample.</a:t>
            </a:r>
          </a:p>
          <a:p>
            <a:pPr lvl="1"/>
            <a:endParaRPr lang="en-US" sz="1400" dirty="0"/>
          </a:p>
          <a:p>
            <a:r>
              <a:rPr lang="en-US" sz="1400" dirty="0"/>
              <a:t>Interactive visualization of the results:</a:t>
            </a:r>
          </a:p>
          <a:p>
            <a:pPr lvl="1"/>
            <a:r>
              <a:rPr lang="en-US" sz="1400" dirty="0"/>
              <a:t>Creation of a map where the location of the samples is shown.</a:t>
            </a:r>
          </a:p>
          <a:p>
            <a:pPr lvl="1"/>
            <a:r>
              <a:rPr lang="en-US" sz="1400" dirty="0"/>
              <a:t>Definition of the parameters that can be selected by the user for the results visualization.</a:t>
            </a:r>
          </a:p>
          <a:p>
            <a:pPr lvl="1"/>
            <a:r>
              <a:rPr lang="en-US" sz="1400" dirty="0"/>
              <a:t>Creation of the interactive plots.</a:t>
            </a:r>
          </a:p>
          <a:p>
            <a:endParaRPr lang="en-US" sz="1400" dirty="0"/>
          </a:p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1782003-3657-454F-8BA6-A160EE756DC1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50FCA43-2179-4561-8F9B-86ADA6C3A52A}"/>
              </a:ext>
            </a:extLst>
          </p:cNvPr>
          <p:cNvGrpSpPr/>
          <p:nvPr/>
        </p:nvGrpSpPr>
        <p:grpSpPr>
          <a:xfrm>
            <a:off x="5245419" y="1000534"/>
            <a:ext cx="3378547" cy="3713850"/>
            <a:chOff x="5245419" y="1000534"/>
            <a:chExt cx="3378547" cy="371385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E81AD3B-161A-4208-A3A0-C2CD3DA0691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0387" y="1000534"/>
              <a:ext cx="3108613" cy="17255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FF57DDA-9B98-48A6-976A-DDF99CB57AE3}"/>
                </a:ext>
              </a:extLst>
            </p:cNvPr>
            <p:cNvGrpSpPr/>
            <p:nvPr/>
          </p:nvGrpSpPr>
          <p:grpSpPr>
            <a:xfrm>
              <a:off x="5245419" y="2053389"/>
              <a:ext cx="3378547" cy="2660995"/>
              <a:chOff x="5245419" y="2053389"/>
              <a:chExt cx="3378547" cy="2660995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1D1A0F27-5480-47CF-A342-925ED41345A3}"/>
                  </a:ext>
                </a:extLst>
              </p:cNvPr>
              <p:cNvSpPr/>
              <p:nvPr/>
            </p:nvSpPr>
            <p:spPr>
              <a:xfrm>
                <a:off x="6984021" y="2057198"/>
                <a:ext cx="382334" cy="29914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39DC5056-AB5A-4CB0-8EAF-635CAFB6E58F}"/>
                  </a:ext>
                </a:extLst>
              </p:cNvPr>
              <p:cNvGrpSpPr/>
              <p:nvPr/>
            </p:nvGrpSpPr>
            <p:grpSpPr>
              <a:xfrm>
                <a:off x="5245419" y="2053389"/>
                <a:ext cx="3378547" cy="2660995"/>
                <a:chOff x="5245419" y="2053389"/>
                <a:chExt cx="3378547" cy="2660995"/>
              </a:xfrm>
            </p:grpSpPr>
            <p:pic>
              <p:nvPicPr>
                <p:cNvPr id="1026" name="Picture 2" descr="KB07_FC_middle_mitrRahmen_dpi200300">
                  <a:extLst>
                    <a:ext uri="{FF2B5EF4-FFF2-40B4-BE49-F238E27FC236}">
                      <a16:creationId xmlns:a16="http://schemas.microsoft.com/office/drawing/2014/main" id="{E4F83D4F-924D-44E8-A451-F923C84670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5419" y="2734242"/>
                  <a:ext cx="3378547" cy="1980142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B119BF5A-C9A6-4883-9733-9D695951D78A}"/>
                    </a:ext>
                  </a:extLst>
                </p:cNvPr>
                <p:cNvCxnSpPr/>
                <p:nvPr/>
              </p:nvCxnSpPr>
              <p:spPr>
                <a:xfrm flipH="1">
                  <a:off x="5245419" y="2053389"/>
                  <a:ext cx="1736907" cy="680853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1CAA1083-DD4C-42B4-9E40-59F01DD5CFFA}"/>
                    </a:ext>
                  </a:extLst>
                </p:cNvPr>
                <p:cNvCxnSpPr/>
                <p:nvPr/>
              </p:nvCxnSpPr>
              <p:spPr>
                <a:xfrm>
                  <a:off x="7366355" y="2057198"/>
                  <a:ext cx="1257611" cy="67704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426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81D4FC2A-D354-466B-A373-04208DCBBC6C}"/>
              </a:ext>
            </a:extLst>
          </p:cNvPr>
          <p:cNvSpPr txBox="1">
            <a:spLocks/>
          </p:cNvSpPr>
          <p:nvPr/>
        </p:nvSpPr>
        <p:spPr>
          <a:xfrm>
            <a:off x="468000" y="622924"/>
            <a:ext cx="8244200" cy="27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General description of its functionalities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228F02-A454-49AE-BB58-75AAFA9D1F12}"/>
              </a:ext>
            </a:extLst>
          </p:cNvPr>
          <p:cNvSpPr txBox="1"/>
          <p:nvPr/>
        </p:nvSpPr>
        <p:spPr>
          <a:xfrm>
            <a:off x="616078" y="1398082"/>
            <a:ext cx="194226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StatisticalAnalyzer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68C7339-1A2B-4DCE-8857-33D880660C2A}"/>
              </a:ext>
            </a:extLst>
          </p:cNvPr>
          <p:cNvSpPr txBox="1"/>
          <p:nvPr/>
        </p:nvSpPr>
        <p:spPr>
          <a:xfrm>
            <a:off x="482589" y="2240914"/>
            <a:ext cx="194226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StaticPlotter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4C5225-4AF0-45AE-8F29-3F638F53D073}"/>
              </a:ext>
            </a:extLst>
          </p:cNvPr>
          <p:cNvSpPr txBox="1"/>
          <p:nvPr/>
        </p:nvSpPr>
        <p:spPr>
          <a:xfrm>
            <a:off x="568869" y="3921786"/>
            <a:ext cx="194226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InteractivePlotter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614AB9-15C2-4372-895B-12A37F66C6E5}"/>
              </a:ext>
            </a:extLst>
          </p:cNvPr>
          <p:cNvSpPr txBox="1"/>
          <p:nvPr/>
        </p:nvSpPr>
        <p:spPr>
          <a:xfrm>
            <a:off x="568869" y="3083746"/>
            <a:ext cx="194226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Web Application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8E6AA87-B360-481E-8099-BFFD1E1EBF09}"/>
              </a:ext>
            </a:extLst>
          </p:cNvPr>
          <p:cNvSpPr/>
          <p:nvPr/>
        </p:nvSpPr>
        <p:spPr>
          <a:xfrm>
            <a:off x="431800" y="1319805"/>
            <a:ext cx="2216405" cy="424835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EC8D151-58B1-4F29-B14D-FF95DD74D9E2}"/>
              </a:ext>
            </a:extLst>
          </p:cNvPr>
          <p:cNvSpPr/>
          <p:nvPr/>
        </p:nvSpPr>
        <p:spPr>
          <a:xfrm>
            <a:off x="431800" y="3005469"/>
            <a:ext cx="2216405" cy="424835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E4EED0AD-FB93-467E-A455-D53111B83D7C}"/>
              </a:ext>
            </a:extLst>
          </p:cNvPr>
          <p:cNvSpPr/>
          <p:nvPr/>
        </p:nvSpPr>
        <p:spPr>
          <a:xfrm>
            <a:off x="431800" y="3843509"/>
            <a:ext cx="2216405" cy="424835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F0DC2BC5-2209-43E8-B26E-35280E8AFEA7}"/>
              </a:ext>
            </a:extLst>
          </p:cNvPr>
          <p:cNvSpPr/>
          <p:nvPr/>
        </p:nvSpPr>
        <p:spPr>
          <a:xfrm>
            <a:off x="431800" y="2162637"/>
            <a:ext cx="2216405" cy="424835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4C6481A-4B8C-4BE5-96DB-268146A8957F}"/>
              </a:ext>
            </a:extLst>
          </p:cNvPr>
          <p:cNvSpPr/>
          <p:nvPr/>
        </p:nvSpPr>
        <p:spPr>
          <a:xfrm>
            <a:off x="2511135" y="1179124"/>
            <a:ext cx="6275384" cy="71558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 algn="just"/>
            <a:r>
              <a:rPr lang="en-US" sz="1350" dirty="0"/>
              <a:t>Reads the sieve mesh sizes and corresponding class.</a:t>
            </a:r>
          </a:p>
          <a:p>
            <a:pPr lvl="1" algn="just"/>
            <a:r>
              <a:rPr lang="en-US" sz="1350" dirty="0"/>
              <a:t>Interpolates class weights to identify the percentage finer for all grain sizes.</a:t>
            </a:r>
          </a:p>
          <a:p>
            <a:pPr lvl="1" algn="just"/>
            <a:r>
              <a:rPr lang="en-US" sz="1350" dirty="0"/>
              <a:t>Computes the statistical parameters (e.g., geometric standard deviation).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15D14AC-1669-41FD-9FDA-48FDF2AD24ED}"/>
              </a:ext>
            </a:extLst>
          </p:cNvPr>
          <p:cNvSpPr/>
          <p:nvPr/>
        </p:nvSpPr>
        <p:spPr>
          <a:xfrm>
            <a:off x="2511135" y="2230952"/>
            <a:ext cx="62753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1350" dirty="0"/>
              <a:t>Plots the cumulative grain size distribution curve per each sample.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E7B29F-3CA3-4BAD-AD84-3FDEB27075D1}"/>
              </a:ext>
            </a:extLst>
          </p:cNvPr>
          <p:cNvSpPr/>
          <p:nvPr/>
        </p:nvSpPr>
        <p:spPr>
          <a:xfrm>
            <a:off x="2545281" y="3698134"/>
            <a:ext cx="622817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1350" dirty="0"/>
              <a:t>Loads the map in which the location of the collected samples is shown.</a:t>
            </a:r>
          </a:p>
          <a:p>
            <a:pPr lvl="1" algn="just"/>
            <a:r>
              <a:rPr lang="en-US" sz="1350" dirty="0"/>
              <a:t>Based on the options the defined in the web application, it creates interactive plots for the results comparison.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B4EFBC7-7531-452D-8893-ABD8FE3C5A8E}"/>
              </a:ext>
            </a:extLst>
          </p:cNvPr>
          <p:cNvSpPr/>
          <p:nvPr/>
        </p:nvSpPr>
        <p:spPr>
          <a:xfrm>
            <a:off x="2712143" y="2959060"/>
            <a:ext cx="62542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2" lvl="1" indent="0" algn="just">
              <a:buNone/>
            </a:pPr>
            <a:r>
              <a:rPr lang="en-US" sz="1350" dirty="0"/>
              <a:t>Contains the options, comparison tools and callbacks for the upload to the 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312917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797CA6EA-E4DA-4F94-8379-5A3FDC01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</p:spPr>
        <p:txBody>
          <a:bodyPr/>
          <a:lstStyle/>
          <a:p>
            <a:r>
              <a:rPr lang="en-US" dirty="0"/>
              <a:t>Code Design</a:t>
            </a:r>
          </a:p>
        </p:txBody>
      </p:sp>
      <p:grpSp>
        <p:nvGrpSpPr>
          <p:cNvPr id="189" name="Gruppieren 188">
            <a:extLst>
              <a:ext uri="{FF2B5EF4-FFF2-40B4-BE49-F238E27FC236}">
                <a16:creationId xmlns:a16="http://schemas.microsoft.com/office/drawing/2014/main" id="{1CA32D2D-D2D5-477A-8219-6C2E4BD526A7}"/>
              </a:ext>
            </a:extLst>
          </p:cNvPr>
          <p:cNvGrpSpPr/>
          <p:nvPr/>
        </p:nvGrpSpPr>
        <p:grpSpPr>
          <a:xfrm>
            <a:off x="1173307" y="974470"/>
            <a:ext cx="6480193" cy="3931033"/>
            <a:chOff x="1173307" y="974470"/>
            <a:chExt cx="6480193" cy="3931033"/>
          </a:xfrm>
        </p:grpSpPr>
        <p:grpSp>
          <p:nvGrpSpPr>
            <p:cNvPr id="185" name="Gruppieren 184">
              <a:extLst>
                <a:ext uri="{FF2B5EF4-FFF2-40B4-BE49-F238E27FC236}">
                  <a16:creationId xmlns:a16="http://schemas.microsoft.com/office/drawing/2014/main" id="{5B965FB4-7C19-4E2F-8338-BF5B95CC567A}"/>
                </a:ext>
              </a:extLst>
            </p:cNvPr>
            <p:cNvGrpSpPr/>
            <p:nvPr/>
          </p:nvGrpSpPr>
          <p:grpSpPr>
            <a:xfrm>
              <a:off x="1173307" y="974470"/>
              <a:ext cx="6480193" cy="3931033"/>
              <a:chOff x="1173307" y="974470"/>
              <a:chExt cx="6480193" cy="3931033"/>
            </a:xfrm>
          </p:grpSpPr>
          <p:grpSp>
            <p:nvGrpSpPr>
              <p:cNvPr id="183" name="Gruppieren 182">
                <a:extLst>
                  <a:ext uri="{FF2B5EF4-FFF2-40B4-BE49-F238E27FC236}">
                    <a16:creationId xmlns:a16="http://schemas.microsoft.com/office/drawing/2014/main" id="{793DE2CB-F4AE-43B8-AC8E-DCA2AF2B0FE8}"/>
                  </a:ext>
                </a:extLst>
              </p:cNvPr>
              <p:cNvGrpSpPr/>
              <p:nvPr/>
            </p:nvGrpSpPr>
            <p:grpSpPr>
              <a:xfrm>
                <a:off x="1173307" y="974470"/>
                <a:ext cx="6480193" cy="3931033"/>
                <a:chOff x="1173307" y="974470"/>
                <a:chExt cx="6480193" cy="3931033"/>
              </a:xfrm>
            </p:grpSpPr>
            <p:grpSp>
              <p:nvGrpSpPr>
                <p:cNvPr id="171" name="Gruppieren 170">
                  <a:extLst>
                    <a:ext uri="{FF2B5EF4-FFF2-40B4-BE49-F238E27FC236}">
                      <a16:creationId xmlns:a16="http://schemas.microsoft.com/office/drawing/2014/main" id="{09D20B52-8F61-42F3-A714-10F49FCFF56E}"/>
                    </a:ext>
                  </a:extLst>
                </p:cNvPr>
                <p:cNvGrpSpPr/>
                <p:nvPr/>
              </p:nvGrpSpPr>
              <p:grpSpPr>
                <a:xfrm>
                  <a:off x="1173307" y="974470"/>
                  <a:ext cx="6480193" cy="3931033"/>
                  <a:chOff x="1173307" y="974470"/>
                  <a:chExt cx="6480193" cy="3931033"/>
                </a:xfrm>
              </p:grpSpPr>
              <p:grpSp>
                <p:nvGrpSpPr>
                  <p:cNvPr id="159" name="Gruppieren 158">
                    <a:extLst>
                      <a:ext uri="{FF2B5EF4-FFF2-40B4-BE49-F238E27FC236}">
                        <a16:creationId xmlns:a16="http://schemas.microsoft.com/office/drawing/2014/main" id="{3BF4B7B1-368B-45F5-910E-6CA0127F38FC}"/>
                      </a:ext>
                    </a:extLst>
                  </p:cNvPr>
                  <p:cNvGrpSpPr/>
                  <p:nvPr/>
                </p:nvGrpSpPr>
                <p:grpSpPr>
                  <a:xfrm>
                    <a:off x="1173307" y="974470"/>
                    <a:ext cx="6480193" cy="3931033"/>
                    <a:chOff x="1173307" y="974470"/>
                    <a:chExt cx="6480193" cy="3931033"/>
                  </a:xfrm>
                </p:grpSpPr>
                <p:grpSp>
                  <p:nvGrpSpPr>
                    <p:cNvPr id="157" name="Gruppieren 156">
                      <a:extLst>
                        <a:ext uri="{FF2B5EF4-FFF2-40B4-BE49-F238E27FC236}">
                          <a16:creationId xmlns:a16="http://schemas.microsoft.com/office/drawing/2014/main" id="{BA28A0AE-7C66-47C3-89F3-DCF8023EC5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3307" y="974470"/>
                      <a:ext cx="6480193" cy="3931033"/>
                      <a:chOff x="1173307" y="974470"/>
                      <a:chExt cx="6480193" cy="3931033"/>
                    </a:xfrm>
                  </p:grpSpPr>
                  <p:pic>
                    <p:nvPicPr>
                      <p:cNvPr id="19" name="Grafik 18">
                        <a:extLst>
                          <a:ext uri="{FF2B5EF4-FFF2-40B4-BE49-F238E27FC236}">
                            <a16:creationId xmlns:a16="http://schemas.microsoft.com/office/drawing/2014/main" id="{577F73E8-7B07-4CEA-BAED-A008AEAAE7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sharpenSoften amount="25000"/>
                                </a14:imgEffect>
                              </a14:imgLayer>
                            </a14:imgProps>
                          </a:ext>
                        </a:extLst>
                      </a:blip>
                      <a:srcRect t="10277"/>
                      <a:stretch/>
                    </p:blipFill>
                    <p:spPr>
                      <a:xfrm>
                        <a:off x="1173307" y="974470"/>
                        <a:ext cx="6480193" cy="3931033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6" name="Gruppieren 155">
                        <a:extLst>
                          <a:ext uri="{FF2B5EF4-FFF2-40B4-BE49-F238E27FC236}">
                            <a16:creationId xmlns:a16="http://schemas.microsoft.com/office/drawing/2014/main" id="{A0208BC0-0178-43A0-AB42-7EF0437E8D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17184" y="974470"/>
                        <a:ext cx="6303221" cy="3809661"/>
                        <a:chOff x="1217184" y="974470"/>
                        <a:chExt cx="6303221" cy="3809661"/>
                      </a:xfrm>
                    </p:grpSpPr>
                    <p:grpSp>
                      <p:nvGrpSpPr>
                        <p:cNvPr id="153" name="Gruppieren 152">
                          <a:extLst>
                            <a:ext uri="{FF2B5EF4-FFF2-40B4-BE49-F238E27FC236}">
                              <a16:creationId xmlns:a16="http://schemas.microsoft.com/office/drawing/2014/main" id="{3B654DEF-5B68-4B81-B5D6-32858D0399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17184" y="974470"/>
                          <a:ext cx="6303221" cy="3809661"/>
                          <a:chOff x="1217184" y="974470"/>
                          <a:chExt cx="6303221" cy="3809661"/>
                        </a:xfrm>
                      </p:grpSpPr>
                      <p:grpSp>
                        <p:nvGrpSpPr>
                          <p:cNvPr id="146" name="Gruppieren 145">
                            <a:extLst>
                              <a:ext uri="{FF2B5EF4-FFF2-40B4-BE49-F238E27FC236}">
                                <a16:creationId xmlns:a16="http://schemas.microsoft.com/office/drawing/2014/main" id="{CF7E0AB6-981C-49FB-8648-0A0EF13454C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17184" y="974470"/>
                            <a:ext cx="6303221" cy="3809661"/>
                            <a:chOff x="1217184" y="974470"/>
                            <a:chExt cx="6303221" cy="3809661"/>
                          </a:xfrm>
                        </p:grpSpPr>
                        <p:grpSp>
                          <p:nvGrpSpPr>
                            <p:cNvPr id="132" name="Gruppieren 131">
                              <a:extLst>
                                <a:ext uri="{FF2B5EF4-FFF2-40B4-BE49-F238E27FC236}">
                                  <a16:creationId xmlns:a16="http://schemas.microsoft.com/office/drawing/2014/main" id="{08B38A30-A540-4954-9358-C140C49F299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17184" y="974470"/>
                              <a:ext cx="5125123" cy="3809661"/>
                              <a:chOff x="1217184" y="974470"/>
                              <a:chExt cx="5125123" cy="3809661"/>
                            </a:xfrm>
                          </p:grpSpPr>
                          <p:sp>
                            <p:nvSpPr>
                              <p:cNvPr id="131" name="Rechteck 130">
                                <a:extLst>
                                  <a:ext uri="{FF2B5EF4-FFF2-40B4-BE49-F238E27FC236}">
                                    <a16:creationId xmlns:a16="http://schemas.microsoft.com/office/drawing/2014/main" id="{4B9FF5D0-F0C1-4F2D-A6C3-D69E5A61855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112797" y="1591581"/>
                                <a:ext cx="229510" cy="212549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600" dirty="0"/>
                              </a:p>
                            </p:txBody>
                          </p:sp>
                          <p:grpSp>
                            <p:nvGrpSpPr>
                              <p:cNvPr id="129" name="Gruppieren 128">
                                <a:extLst>
                                  <a:ext uri="{FF2B5EF4-FFF2-40B4-BE49-F238E27FC236}">
                                    <a16:creationId xmlns:a16="http://schemas.microsoft.com/office/drawing/2014/main" id="{CEE7B650-C26A-4F46-AAD1-83D167CD8FE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17184" y="974470"/>
                                <a:ext cx="4961926" cy="3809661"/>
                                <a:chOff x="1217184" y="974470"/>
                                <a:chExt cx="4961926" cy="3809661"/>
                              </a:xfrm>
                            </p:grpSpPr>
                            <p:grpSp>
                              <p:nvGrpSpPr>
                                <p:cNvPr id="118" name="Gruppieren 117">
                                  <a:extLst>
                                    <a:ext uri="{FF2B5EF4-FFF2-40B4-BE49-F238E27FC236}">
                                      <a16:creationId xmlns:a16="http://schemas.microsoft.com/office/drawing/2014/main" id="{245A9DD3-AD3B-41FA-B193-C3EC92FD0BA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217184" y="974470"/>
                                  <a:ext cx="4961926" cy="3809661"/>
                                  <a:chOff x="1217184" y="974470"/>
                                  <a:chExt cx="4961926" cy="3809661"/>
                                </a:xfrm>
                              </p:grpSpPr>
                              <p:grpSp>
                                <p:nvGrpSpPr>
                                  <p:cNvPr id="46" name="Gruppieren 45">
                                    <a:extLst>
                                      <a:ext uri="{FF2B5EF4-FFF2-40B4-BE49-F238E27FC236}">
                                        <a16:creationId xmlns:a16="http://schemas.microsoft.com/office/drawing/2014/main" id="{307BA0E7-B0D5-4989-9DB3-3569BDC30AE5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1217184" y="3768039"/>
                                    <a:ext cx="1397626" cy="1016092"/>
                                    <a:chOff x="1217184" y="3768039"/>
                                    <a:chExt cx="1397626" cy="1016092"/>
                                  </a:xfrm>
                                </p:grpSpPr>
                                <p:sp>
                                  <p:nvSpPr>
                                    <p:cNvPr id="34" name="Textfeld 33">
                                      <a:extLst>
                                        <a:ext uri="{FF2B5EF4-FFF2-40B4-BE49-F238E27FC236}">
                                          <a16:creationId xmlns:a16="http://schemas.microsoft.com/office/drawing/2014/main" id="{58FAFE3B-A53D-42A3-B3E3-BBD67D3F8606}"/>
                                        </a:ext>
                                      </a:extLst>
                                    </p:cNvPr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1428788" y="3833222"/>
                                      <a:ext cx="981144" cy="117404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</p:spPr>
                                  <p:txBody>
                                    <a:bodyPr wrap="square" lIns="0" tIns="0" rIns="0" bIns="0" rtlCol="0">
                                      <a:spAutoFit/>
                                    </a:bodyPr>
                                    <a:lstStyle/>
                                    <a:p>
                                      <a:pPr algn="ctr">
                                        <a:lnSpc>
                                          <a:spcPct val="120000"/>
                                        </a:lnSpc>
                                        <a:spcBef>
                                          <a:spcPts val="750"/>
                                        </a:spcBef>
                                        <a:buClr>
                                          <a:schemeClr val="accent1"/>
                                        </a:buClr>
                                      </a:pPr>
                                      <a:r>
                                        <a:rPr lang="en-US" sz="700" dirty="0"/>
                                        <a:t>StaticPlotter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35" name="Rechteck 34">
                                      <a:extLst>
                                        <a:ext uri="{FF2B5EF4-FFF2-40B4-BE49-F238E27FC236}">
                                          <a16:creationId xmlns:a16="http://schemas.microsoft.com/office/drawing/2014/main" id="{7A353922-FA9E-4F39-8535-CE4FAE941933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08193" y="3804438"/>
                                      <a:ext cx="1224762" cy="4571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sp>
                                  <p:nvSpPr>
                                    <p:cNvPr id="36" name="Rechteck 35">
                                      <a:extLst>
                                        <a:ext uri="{FF2B5EF4-FFF2-40B4-BE49-F238E27FC236}">
                                          <a16:creationId xmlns:a16="http://schemas.microsoft.com/office/drawing/2014/main" id="{43B54C45-C5E9-4DBC-8FEC-9F35DC691D73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03616" y="4738412"/>
                                      <a:ext cx="1224762" cy="4571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sp>
                                  <p:nvSpPr>
                                    <p:cNvPr id="37" name="Rechteck 36">
                                      <a:extLst>
                                        <a:ext uri="{FF2B5EF4-FFF2-40B4-BE49-F238E27FC236}">
                                          <a16:creationId xmlns:a16="http://schemas.microsoft.com/office/drawing/2014/main" id="{4F0BDBB1-5A5A-4B15-ABCA-D4DC2B3494A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03616" y="4358023"/>
                                      <a:ext cx="1224762" cy="4571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sp>
                                  <p:nvSpPr>
                                    <p:cNvPr id="38" name="Rechteck 37">
                                      <a:extLst>
                                        <a:ext uri="{FF2B5EF4-FFF2-40B4-BE49-F238E27FC236}">
                                          <a16:creationId xmlns:a16="http://schemas.microsoft.com/office/drawing/2014/main" id="{EF9A70EB-FF9A-41D0-BA6F-FCE59906FE5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293275" y="3804438"/>
                                      <a:ext cx="45719" cy="977954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sp>
                                  <p:nvSpPr>
                                    <p:cNvPr id="39" name="Rechteck 38">
                                      <a:extLst>
                                        <a:ext uri="{FF2B5EF4-FFF2-40B4-BE49-F238E27FC236}">
                                          <a16:creationId xmlns:a16="http://schemas.microsoft.com/office/drawing/2014/main" id="{5767FBE0-B2B1-454C-81C4-86C76FE1AFE9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10249" y="3768039"/>
                                      <a:ext cx="45719" cy="977954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sp>
                                  <p:nvSpPr>
                                    <p:cNvPr id="40" name="Rechteck 39">
                                      <a:extLst>
                                        <a:ext uri="{FF2B5EF4-FFF2-40B4-BE49-F238E27FC236}">
                                          <a16:creationId xmlns:a16="http://schemas.microsoft.com/office/drawing/2014/main" id="{E05EF8EC-B905-4A55-AC83-1E48EE231FF6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293275" y="3967823"/>
                                      <a:ext cx="1224762" cy="4571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grpSp>
                                  <p:nvGrpSpPr>
                                    <p:cNvPr id="45" name="Gruppieren 44">
                                      <a:extLst>
                                        <a:ext uri="{FF2B5EF4-FFF2-40B4-BE49-F238E27FC236}">
                                          <a16:creationId xmlns:a16="http://schemas.microsoft.com/office/drawing/2014/main" id="{92E7DDE8-ACE2-4925-83BF-5619FEBD3C04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1217184" y="3813443"/>
                                      <a:ext cx="1397626" cy="933974"/>
                                      <a:chOff x="1206366" y="3221210"/>
                                      <a:chExt cx="1397626" cy="933974"/>
                                    </a:xfrm>
                                  </p:grpSpPr>
                                  <p:sp>
                                    <p:nvSpPr>
                                      <p:cNvPr id="41" name="Rechteck: abgerundete Ecken 4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DF82DB6-A93C-4275-8EC8-1F5C0E9E4B5F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206366" y="3221210"/>
                                        <a:ext cx="1397626" cy="933974"/>
                                      </a:xfrm>
                                      <a:prstGeom prst="roundRect">
                                        <a:avLst>
                                          <a:gd name="adj" fmla="val 0"/>
                                        </a:avLst>
                                      </a:prstGeom>
                                      <a:noFill/>
                                      <a:ln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43" name="Gerader Verbinder 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42D35A5-48EA-40D3-8420-E247893079D9}"/>
                                          </a:ext>
                                        </a:extLst>
                                      </p:cNvPr>
                                      <p:cNvCxnSpPr/>
                                      <p:nvPr/>
                                    </p:nvCxnSpPr>
                                    <p:spPr>
                                      <a:xfrm>
                                        <a:off x="1211610" y="3383294"/>
                                        <a:ext cx="1392382" cy="0"/>
                                      </a:xfrm>
                                      <a:prstGeom prst="line">
                                        <a:avLst/>
                                      </a:prstGeom>
                                      <a:ln w="12700"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44" name="Gerader Verbinder 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05B6669-A5E7-4745-8556-47E6C165E429}"/>
                                          </a:ext>
                                        </a:extLst>
                                      </p:cNvPr>
                                      <p:cNvCxnSpPr/>
                                      <p:nvPr/>
                                    </p:nvCxnSpPr>
                                    <p:spPr>
                                      <a:xfrm>
                                        <a:off x="1211610" y="3769557"/>
                                        <a:ext cx="1392382" cy="0"/>
                                      </a:xfrm>
                                      <a:prstGeom prst="line">
                                        <a:avLst/>
                                      </a:prstGeom>
                                      <a:ln w="12700"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</p:grpSp>
                              <p:grpSp>
                                <p:nvGrpSpPr>
                                  <p:cNvPr id="70" name="Gruppieren 69">
                                    <a:extLst>
                                      <a:ext uri="{FF2B5EF4-FFF2-40B4-BE49-F238E27FC236}">
                                        <a16:creationId xmlns:a16="http://schemas.microsoft.com/office/drawing/2014/main" id="{A258E7DB-88F0-4806-8071-FC2CCCF6FC39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825629" y="1076872"/>
                                    <a:ext cx="1321542" cy="932326"/>
                                    <a:chOff x="4825629" y="1076872"/>
                                    <a:chExt cx="1321542" cy="932326"/>
                                  </a:xfrm>
                                </p:grpSpPr>
                                <p:grpSp>
                                  <p:nvGrpSpPr>
                                    <p:cNvPr id="63" name="Gruppieren 62">
                                      <a:extLst>
                                        <a:ext uri="{FF2B5EF4-FFF2-40B4-BE49-F238E27FC236}">
                                          <a16:creationId xmlns:a16="http://schemas.microsoft.com/office/drawing/2014/main" id="{B6399096-E3EF-4A18-9AB9-095101C4A30B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4857761" y="1076872"/>
                                      <a:ext cx="1255035" cy="932326"/>
                                      <a:chOff x="4857761" y="1076872"/>
                                      <a:chExt cx="1255035" cy="932326"/>
                                    </a:xfrm>
                                  </p:grpSpPr>
                                  <p:sp>
                                    <p:nvSpPr>
                                      <p:cNvPr id="57" name="Rechteck 56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B0FD274C-D442-43B7-B9BD-6C62EA9CC435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85699" y="1091273"/>
                                        <a:ext cx="1211413" cy="58592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58" name="Rechteck 5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AB8FEFE-5F55-44BC-AA18-695C8B25521B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85698" y="1243673"/>
                                        <a:ext cx="1211413" cy="45719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59" name="Rechteck 5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1E1459A-98CE-4709-A4BF-F549DEB83B31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85698" y="1470536"/>
                                        <a:ext cx="1211413" cy="45719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60" name="Rechteck 5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DFC4B2E-3FDA-4363-ADFE-6360596F3660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85697" y="1943309"/>
                                        <a:ext cx="1211413" cy="45719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61" name="Rechteck 6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9FAE8B7B-B82A-48BA-B959-13DDEF0FA193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6067077" y="1076872"/>
                                        <a:ext cx="45719" cy="918789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62" name="Rechteck 61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160193B-D036-41FE-9631-BB1D35D1880A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57761" y="1090409"/>
                                        <a:ext cx="45719" cy="918789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64" name="Rechteck 63">
                                      <a:extLst>
                                        <a:ext uri="{FF2B5EF4-FFF2-40B4-BE49-F238E27FC236}">
                                          <a16:creationId xmlns:a16="http://schemas.microsoft.com/office/drawing/2014/main" id="{74D9F77F-EEB5-408E-9CB1-4FC978D8704D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826823" y="1090409"/>
                                      <a:ext cx="1320348" cy="898619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solidFill>
                                        <a:srgbClr val="FFC00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cxnSp>
                                  <p:nvCxnSpPr>
                                    <p:cNvPr id="66" name="Gerader Verbinder 65">
                                      <a:extLst>
                                        <a:ext uri="{FF2B5EF4-FFF2-40B4-BE49-F238E27FC236}">
                                          <a16:creationId xmlns:a16="http://schemas.microsoft.com/office/drawing/2014/main" id="{CD04E168-EC54-4ADB-BE20-A3C734A2BE05}"/>
                                        </a:ext>
                                      </a:extLst>
                                    </p:cNvPr>
                                    <p:cNvCxnSpPr>
                                      <a:cxnSpLocks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4825629" y="1289392"/>
                                      <a:ext cx="1321542" cy="0"/>
                                    </a:xfrm>
                                    <a:prstGeom prst="line">
                                      <a:avLst/>
                                    </a:prstGeom>
                                    <a:ln w="12700">
                                      <a:solidFill>
                                        <a:srgbClr val="FFC000"/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69" name="Gerader Verbinder 68">
                                      <a:extLst>
                                        <a:ext uri="{FF2B5EF4-FFF2-40B4-BE49-F238E27FC236}">
                                          <a16:creationId xmlns:a16="http://schemas.microsoft.com/office/drawing/2014/main" id="{8F6EBEC2-013F-4A40-B2D5-4F446013E4A0}"/>
                                        </a:ext>
                                      </a:extLst>
                                    </p:cNvPr>
                                    <p:cNvCxnSpPr>
                                      <a:cxnSpLocks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4825629" y="1475027"/>
                                      <a:ext cx="1321542" cy="0"/>
                                    </a:xfrm>
                                    <a:prstGeom prst="line">
                                      <a:avLst/>
                                    </a:prstGeom>
                                    <a:ln w="12700">
                                      <a:solidFill>
                                        <a:srgbClr val="FFC000"/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94" name="Gruppieren 93">
                                    <a:extLst>
                                      <a:ext uri="{FF2B5EF4-FFF2-40B4-BE49-F238E27FC236}">
                                        <a16:creationId xmlns:a16="http://schemas.microsoft.com/office/drawing/2014/main" id="{D2997B44-2E9A-41B8-A15B-4FB27AA67FCF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812042" y="2449523"/>
                                    <a:ext cx="1367068" cy="1220674"/>
                                    <a:chOff x="4812042" y="2449523"/>
                                    <a:chExt cx="1367068" cy="1220674"/>
                                  </a:xfrm>
                                </p:grpSpPr>
                                <p:grpSp>
                                  <p:nvGrpSpPr>
                                    <p:cNvPr id="90" name="Gruppieren 89">
                                      <a:extLst>
                                        <a:ext uri="{FF2B5EF4-FFF2-40B4-BE49-F238E27FC236}">
                                          <a16:creationId xmlns:a16="http://schemas.microsoft.com/office/drawing/2014/main" id="{0811AFB2-FEA8-4E8F-AE60-8C886CC9BDF2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4812042" y="2449523"/>
                                      <a:ext cx="1367068" cy="1220674"/>
                                      <a:chOff x="4812042" y="2449523"/>
                                      <a:chExt cx="1367068" cy="1220674"/>
                                    </a:xfrm>
                                  </p:grpSpPr>
                                  <p:sp>
                                    <p:nvSpPr>
                                      <p:cNvPr id="85" name="Rechteck 8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A235FDD2-81F4-468B-BDD0-41F79426F3ED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25629" y="2463942"/>
                                        <a:ext cx="1344901" cy="45719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86" name="Rechteck 85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F4F21BB-E063-4941-A0E3-9F3828051AF0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27892" y="2605005"/>
                                        <a:ext cx="1344901" cy="60545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87" name="Rechteck 86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CE4B5CF7-4D23-4608-94BC-5E012329A834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20622" y="3606080"/>
                                        <a:ext cx="1344901" cy="60545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88" name="Rechteck 8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9084DA30-E484-4C47-BA3F-DCADADE1CE90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12042" y="2449523"/>
                                        <a:ext cx="45719" cy="1220674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89" name="Rechteck 8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44A1C76-E8FA-4DE9-BAF5-D3930BF72917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6133391" y="2449523"/>
                                        <a:ext cx="45719" cy="1220674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91" name="Rechteck 90">
                                      <a:extLst>
                                        <a:ext uri="{FF2B5EF4-FFF2-40B4-BE49-F238E27FC236}">
                                          <a16:creationId xmlns:a16="http://schemas.microsoft.com/office/drawing/2014/main" id="{C1481F77-9C4C-4CB8-B9C2-CEC8C626FF68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832898" y="2479443"/>
                                      <a:ext cx="1320348" cy="1068111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solidFill>
                                        <a:srgbClr val="FFC00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cxnSp>
                                  <p:nvCxnSpPr>
                                    <p:cNvPr id="93" name="Gerader Verbinder 92">
                                      <a:extLst>
                                        <a:ext uri="{FF2B5EF4-FFF2-40B4-BE49-F238E27FC236}">
                                          <a16:creationId xmlns:a16="http://schemas.microsoft.com/office/drawing/2014/main" id="{C217CA01-4485-4C98-8907-E7CD805EEBC3}"/>
                                        </a:ext>
                                      </a:extLst>
                                    </p:cNvPr>
                                    <p:cNvCxnSpPr>
                                      <a:cxnSpLocks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4827892" y="2648041"/>
                                      <a:ext cx="1328358" cy="6424"/>
                                    </a:xfrm>
                                    <a:prstGeom prst="line">
                                      <a:avLst/>
                                    </a:prstGeom>
                                    <a:ln w="12700">
                                      <a:solidFill>
                                        <a:srgbClr val="FFC000"/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03" name="Gruppieren 102">
                                    <a:extLst>
                                      <a:ext uri="{FF2B5EF4-FFF2-40B4-BE49-F238E27FC236}">
                                        <a16:creationId xmlns:a16="http://schemas.microsoft.com/office/drawing/2014/main" id="{F7A5ACBD-C324-418F-B947-50C988A40022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1606591" y="3290845"/>
                                    <a:ext cx="546547" cy="290506"/>
                                    <a:chOff x="1606591" y="3290845"/>
                                    <a:chExt cx="546547" cy="290506"/>
                                  </a:xfrm>
                                </p:grpSpPr>
                                <p:sp>
                                  <p:nvSpPr>
                                    <p:cNvPr id="102" name="Rechteck 101">
                                      <a:extLst>
                                        <a:ext uri="{FF2B5EF4-FFF2-40B4-BE49-F238E27FC236}">
                                          <a16:creationId xmlns:a16="http://schemas.microsoft.com/office/drawing/2014/main" id="{B4318CD9-7347-4088-970B-D0F023AA56E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606591" y="3325446"/>
                                      <a:ext cx="536531" cy="23612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76200">
                                      <a:solidFill>
                                        <a:schemeClr val="bg1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sp>
                                  <p:nvSpPr>
                                    <p:cNvPr id="101" name="Rechteck 100">
                                      <a:extLst>
                                        <a:ext uri="{FF2B5EF4-FFF2-40B4-BE49-F238E27FC236}">
                                          <a16:creationId xmlns:a16="http://schemas.microsoft.com/office/drawing/2014/main" id="{77E0F856-BEB8-45D8-89EF-813D50984D2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609928" y="3290845"/>
                                      <a:ext cx="543210" cy="29050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98" name="Gruppieren 97">
                                    <a:extLst>
                                      <a:ext uri="{FF2B5EF4-FFF2-40B4-BE49-F238E27FC236}">
                                        <a16:creationId xmlns:a16="http://schemas.microsoft.com/office/drawing/2014/main" id="{572486FD-3194-49E7-9790-594F9EF0D340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2155402" y="974470"/>
                                    <a:ext cx="2656640" cy="3703704"/>
                                    <a:chOff x="2155402" y="974470"/>
                                    <a:chExt cx="2656640" cy="3703704"/>
                                  </a:xfrm>
                                </p:grpSpPr>
                                <p:grpSp>
                                  <p:nvGrpSpPr>
                                    <p:cNvPr id="55" name="Gruppieren 54">
                                      <a:extLst>
                                        <a:ext uri="{FF2B5EF4-FFF2-40B4-BE49-F238E27FC236}">
                                          <a16:creationId xmlns:a16="http://schemas.microsoft.com/office/drawing/2014/main" id="{262EF0D3-0C11-47E7-8198-59BF96CDAB5C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55402" y="974470"/>
                                      <a:ext cx="2346517" cy="3703704"/>
                                      <a:chOff x="2155402" y="974470"/>
                                      <a:chExt cx="2346517" cy="3703704"/>
                                    </a:xfrm>
                                  </p:grpSpPr>
                                  <p:grpSp>
                                    <p:nvGrpSpPr>
                                      <p:cNvPr id="33" name="Gruppieren 3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087358E-DAE5-44EA-B0CF-36290B18BAE6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763223" y="974470"/>
                                        <a:ext cx="1738696" cy="3703704"/>
                                        <a:chOff x="2763223" y="974470"/>
                                        <a:chExt cx="1738696" cy="3703704"/>
                                      </a:xfrm>
                                    </p:grpSpPr>
                                    <p:grpSp>
                                      <p:nvGrpSpPr>
                                        <p:cNvPr id="27" name="Gruppieren 2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07F67E7D-1D60-4B48-9635-5EEF3DE0BE9A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2763223" y="974470"/>
                                          <a:ext cx="1738696" cy="3703704"/>
                                          <a:chOff x="2763223" y="974470"/>
                                          <a:chExt cx="1738696" cy="3703704"/>
                                        </a:xfrm>
                                      </p:grpSpPr>
                                      <p:sp>
                                        <p:nvSpPr>
                                          <p:cNvPr id="23" name="Rechteck 2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C56361DB-3498-4E48-A31D-5CEC2698306C}"/>
                                              </a:ext>
                                            </a:extLst>
                                          </p:cNvPr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763223" y="998882"/>
                                            <a:ext cx="46722" cy="3653646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chemeClr val="bg1"/>
                                          </a:solidFill>
                                          <a:ln>
                                            <a:noFill/>
                                          </a:ln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50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tlCol="0" anchor="ctr"/>
                                          <a:lstStyle/>
                                          <a:p>
                                            <a:pPr algn="ctr"/>
                                            <a:endParaRPr lang="en-US" sz="1600" dirty="0"/>
                                          </a:p>
                                        </p:txBody>
                                      </p:sp>
                                      <p:grpSp>
                                        <p:nvGrpSpPr>
                                          <p:cNvPr id="26" name="Gruppieren 2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369A8CC7-854C-4C0A-9413-904CC6BDB5EE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763223" y="974470"/>
                                            <a:ext cx="1738696" cy="3703704"/>
                                            <a:chOff x="2763223" y="974470"/>
                                            <a:chExt cx="1738696" cy="3703704"/>
                                          </a:xfrm>
                                        </p:grpSpPr>
                                        <p:sp>
                                          <p:nvSpPr>
                                            <p:cNvPr id="21" name="Rechteck 20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26847B73-8E34-43C0-9821-EEC9E19B73B6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779909" y="974470"/>
                                              <a:ext cx="1708660" cy="76756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chemeClr val="bg1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en-US" sz="1600" dirty="0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22" name="Rechteck 21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3E6A343-BA3F-4AC5-A83E-7FEA6BD738F8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4455197" y="1024528"/>
                                              <a:ext cx="46722" cy="3653646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chemeClr val="bg1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en-US" sz="1600" dirty="0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24" name="Rechteck 2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D352DA21-BC44-4561-8A42-67E82B60045E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778241" y="1134118"/>
                                              <a:ext cx="1708660" cy="76756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chemeClr val="bg1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en-US" sz="1600" dirty="0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25" name="Rechteck 24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C786608-5C46-40A6-8A61-58FDBE682FA4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763223" y="2181693"/>
                                              <a:ext cx="1708660" cy="76756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chemeClr val="bg1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en-US" sz="1600" dirty="0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20" name="Rechteck: abgerundete Ecken 19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C2563A73-0B01-4583-ABA1-544FD5F6C191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796596" y="1024528"/>
                                              <a:ext cx="1688636" cy="3610879"/>
                                            </a:xfrm>
                                            <a:prstGeom prst="roundRect">
                                              <a:avLst>
                                                <a:gd name="adj" fmla="val 0"/>
                                              </a:avLst>
                                            </a:prstGeom>
                                            <a:noFill/>
                                            <a:ln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en-US" sz="1600" dirty="0"/>
                                            </a:p>
                                          </p:txBody>
                                        </p:sp>
                                      </p:grpSp>
                                    </p:grpSp>
                                    <p:cxnSp>
                                      <p:nvCxnSpPr>
                                        <p:cNvPr id="29" name="Gerader Verbinder 2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0C5232D-7992-4517-9E1C-4BFF750D2125}"/>
                                            </a:ext>
                                          </a:extLst>
                                        </p:cNvPr>
                                        <p:cNvCxnSpPr/>
                                        <p:nvPr/>
                                      </p:nvCxnSpPr>
                                      <p:spPr>
                                        <a:xfrm>
                                          <a:off x="2799933" y="2212581"/>
                                          <a:ext cx="1685299" cy="0"/>
                                        </a:xfrm>
                                        <a:prstGeom prst="line">
                                          <a:avLst/>
                                        </a:prstGeom>
                                        <a:ln w="12700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</a:ln>
                                      </p:spPr>
                                      <p:style>
                                        <a:lnRef idx="1">
                                          <a:schemeClr val="accent1"/>
                                        </a:lnRef>
                                        <a:fillRef idx="0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tx1"/>
                                        </a:fontRef>
                                      </p:style>
                                    </p:cxnSp>
                                    <p:cxnSp>
                                      <p:nvCxnSpPr>
                                        <p:cNvPr id="31" name="Gerader Verbinder 3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D87B1B1D-EF74-4A70-8585-B3428890D04A}"/>
                                            </a:ext>
                                          </a:extLst>
                                        </p:cNvPr>
                                        <p:cNvCxnSpPr/>
                                        <p:nvPr/>
                                      </p:nvCxnSpPr>
                                      <p:spPr>
                                        <a:xfrm>
                                          <a:off x="2796596" y="1172496"/>
                                          <a:ext cx="1685299" cy="0"/>
                                        </a:xfrm>
                                        <a:prstGeom prst="line">
                                          <a:avLst/>
                                        </a:prstGeom>
                                        <a:ln w="12700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</a:ln>
                                      </p:spPr>
                                      <p:style>
                                        <a:lnRef idx="1">
                                          <a:schemeClr val="accent1"/>
                                        </a:lnRef>
                                        <a:fillRef idx="0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tx1"/>
                                        </a:fontRef>
                                      </p:style>
                                    </p:cxnSp>
                                    <p:sp>
                                      <p:nvSpPr>
                                        <p:cNvPr id="32" name="Textfeld 31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600D376B-5EED-4D10-9337-57E5A9B9AA0B}"/>
                                            </a:ext>
                                          </a:extLst>
                                        </p:cNvPr>
                                        <p:cNvSpPr txBox="1"/>
                                        <p:nvPr/>
                                      </p:nvSpPr>
                                      <p:spPr>
                                        <a:xfrm>
                                          <a:off x="3129125" y="1046176"/>
                                          <a:ext cx="981144" cy="117404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chemeClr val="bg1"/>
                                        </a:solidFill>
                                      </p:spPr>
                                      <p:txBody>
                                        <a:bodyPr wrap="square" lIns="0" tIns="0" rIns="0" bIns="0" rtlCol="0">
                                          <a:spAutoFit/>
                                        </a:bodyPr>
                                        <a:lstStyle/>
                                        <a:p>
                                          <a:pPr algn="ctr">
                                            <a:lnSpc>
                                              <a:spcPct val="120000"/>
                                            </a:lnSpc>
                                            <a:spcBef>
                                              <a:spcPts val="750"/>
                                            </a:spcBef>
                                            <a:buClr>
                                              <a:schemeClr val="accent1"/>
                                            </a:buClr>
                                          </a:pPr>
                                          <a:r>
                                            <a:rPr lang="en-US" sz="700" dirty="0"/>
                                            <a:t>StatisticalAnalyzer</a:t>
                                          </a:r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54" name="Rechteck 5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C11D3798-5716-4580-88C8-FF324856A4D3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161880" y="2825705"/>
                                        <a:ext cx="616361" cy="718628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51" name="Verbinder: gewinkelt 5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3B4A607-1589-4C09-A032-16DBD69561DC}"/>
                                          </a:ext>
                                        </a:extLst>
                                      </p:cNvPr>
                                      <p:cNvCxnSpPr>
                                        <a:cxnSpLocks/>
                                      </p:cNvCxnSpPr>
                                      <p:nvPr/>
                                    </p:nvCxnSpPr>
                                    <p:spPr>
                                      <a:xfrm rot="10800000" flipV="1">
                                        <a:off x="2155402" y="2844101"/>
                                        <a:ext cx="615330" cy="589268"/>
                                      </a:xfrm>
                                      <a:prstGeom prst="bentConnector3">
                                        <a:avLst>
                                          <a:gd name="adj1" fmla="val 50000"/>
                                        </a:avLst>
                                      </a:prstGeom>
                                      <a:ln w="12700"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tailEnd type="triangle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sp>
                                  <p:nvSpPr>
                                    <p:cNvPr id="95" name="Rechteck 94">
                                      <a:extLst>
                                        <a:ext uri="{FF2B5EF4-FFF2-40B4-BE49-F238E27FC236}">
                                          <a16:creationId xmlns:a16="http://schemas.microsoft.com/office/drawing/2014/main" id="{A36F87D9-4A35-4852-A23C-5B61C2533946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01919" y="2790287"/>
                                      <a:ext cx="305115" cy="437152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cxnSp>
                                  <p:nvCxnSpPr>
                                    <p:cNvPr id="97" name="Verbinder: gewinkelt 96">
                                      <a:extLst>
                                        <a:ext uri="{FF2B5EF4-FFF2-40B4-BE49-F238E27FC236}">
                                          <a16:creationId xmlns:a16="http://schemas.microsoft.com/office/drawing/2014/main" id="{861274D4-DC82-46C2-B12F-E9200D32F3E2}"/>
                                        </a:ext>
                                      </a:extLst>
                                    </p:cNvPr>
                                    <p:cNvCxnSpPr>
                                      <a:endCxn id="88" idx="1"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4503587" y="2844101"/>
                                      <a:ext cx="308455" cy="215759"/>
                                    </a:xfrm>
                                    <a:prstGeom prst="bentConnector3">
                                      <a:avLst/>
                                    </a:prstGeom>
                                    <a:ln w="1270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tailEnd type="triangle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grpSp>
                                <p:nvGrpSpPr>
                                  <p:cNvPr id="114" name="Gruppieren 113">
                                    <a:extLst>
                                      <a:ext uri="{FF2B5EF4-FFF2-40B4-BE49-F238E27FC236}">
                                        <a16:creationId xmlns:a16="http://schemas.microsoft.com/office/drawing/2014/main" id="{627982D5-6ED1-47A4-8772-ACD1E66BC045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1288833" y="1003763"/>
                                    <a:ext cx="1186529" cy="1821942"/>
                                    <a:chOff x="1288833" y="1003763"/>
                                    <a:chExt cx="1186529" cy="1821942"/>
                                  </a:xfrm>
                                </p:grpSpPr>
                                <p:grpSp>
                                  <p:nvGrpSpPr>
                                    <p:cNvPr id="110" name="Gruppieren 109">
                                      <a:extLst>
                                        <a:ext uri="{FF2B5EF4-FFF2-40B4-BE49-F238E27FC236}">
                                          <a16:creationId xmlns:a16="http://schemas.microsoft.com/office/drawing/2014/main" id="{896DC931-4DC1-4912-A268-F930AAAE593E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1288833" y="1003763"/>
                                      <a:ext cx="1186529" cy="1821942"/>
                                      <a:chOff x="1288833" y="1003763"/>
                                      <a:chExt cx="1186529" cy="1821942"/>
                                    </a:xfrm>
                                  </p:grpSpPr>
                                  <p:sp>
                                    <p:nvSpPr>
                                      <p:cNvPr id="105" name="Rechteck 10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B6F47023-5FCA-4738-9783-154FCD850811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303616" y="1046176"/>
                                        <a:ext cx="1148052" cy="45719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106" name="Rechteck 105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D2CAA0C-6BB2-429F-BEBB-C6D47F6D6FED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303616" y="1168333"/>
                                        <a:ext cx="1148052" cy="45719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107" name="Rechteck 106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4FD0870-BD53-4525-BEE4-1122EE6D87FA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310626" y="2751478"/>
                                        <a:ext cx="1148052" cy="65968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108" name="Rechteck 10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7F9D1715-A06A-46FB-AA79-399FDB284540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288833" y="1050667"/>
                                        <a:ext cx="45719" cy="1775038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  <p:sp>
                                    <p:nvSpPr>
                                      <p:cNvPr id="109" name="Rechteck 10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69537FD-0F4E-4765-9444-8C59730BF352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429643" y="1003763"/>
                                        <a:ext cx="45719" cy="1775038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600" dirty="0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11" name="Rechteck 110">
                                      <a:extLst>
                                        <a:ext uri="{FF2B5EF4-FFF2-40B4-BE49-F238E27FC236}">
                                          <a16:creationId xmlns:a16="http://schemas.microsoft.com/office/drawing/2014/main" id="{39A3DB95-2EF2-4C9A-81BF-C6B1F699E8B0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03616" y="1022744"/>
                                      <a:ext cx="1164502" cy="176101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cxnSp>
                                  <p:nvCxnSpPr>
                                    <p:cNvPr id="113" name="Gerader Verbinder 112">
                                      <a:extLst>
                                        <a:ext uri="{FF2B5EF4-FFF2-40B4-BE49-F238E27FC236}">
                                          <a16:creationId xmlns:a16="http://schemas.microsoft.com/office/drawing/2014/main" id="{DC7CF070-CA5F-454C-BF81-40D37AB19183}"/>
                                        </a:ext>
                                      </a:extLst>
                                    </p:cNvPr>
                                    <p:cNvCxnSpPr/>
                                    <p:nvPr/>
                                  </p:nvCxnSpPr>
                                  <p:spPr>
                                    <a:xfrm>
                                      <a:off x="1308193" y="1187870"/>
                                      <a:ext cx="1159925" cy="0"/>
                                    </a:xfrm>
                                    <a:prstGeom prst="line">
                                      <a:avLst/>
                                    </a:prstGeom>
                                    <a:ln w="12700">
                                      <a:solidFill>
                                        <a:srgbClr val="00B050"/>
                                      </a:solidFill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cxnSp>
                                <p:nvCxnSpPr>
                                  <p:cNvPr id="116" name="Gerade Verbindung mit Pfeil 115">
                                    <a:extLst>
                                      <a:ext uri="{FF2B5EF4-FFF2-40B4-BE49-F238E27FC236}">
                                        <a16:creationId xmlns:a16="http://schemas.microsoft.com/office/drawing/2014/main" id="{EF17B24E-6192-4ED0-8CAE-A67C2605D029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</p:cNvCxnSpPr>
                                  <p:nvPr/>
                                </p:nvCxnSpPr>
                                <p:spPr>
                                  <a:xfrm flipH="1">
                                    <a:off x="1881622" y="2817446"/>
                                    <a:ext cx="1" cy="466049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rgbClr val="00B050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sp>
                              <p:nvSpPr>
                                <p:cNvPr id="127" name="Rechteck 126">
                                  <a:extLst>
                                    <a:ext uri="{FF2B5EF4-FFF2-40B4-BE49-F238E27FC236}">
                                      <a16:creationId xmlns:a16="http://schemas.microsoft.com/office/drawing/2014/main" id="{60FB9A4B-5027-4F91-8274-98B19802BA1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57761" y="2578573"/>
                                  <a:ext cx="197648" cy="50043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 sz="1600" dirty="0"/>
                                </a:p>
                              </p:txBody>
                            </p:sp>
                            <p:sp>
                              <p:nvSpPr>
                                <p:cNvPr id="128" name="Rechteck 127">
                                  <a:extLst>
                                    <a:ext uri="{FF2B5EF4-FFF2-40B4-BE49-F238E27FC236}">
                                      <a16:creationId xmlns:a16="http://schemas.microsoft.com/office/drawing/2014/main" id="{45734073-C69F-4EE4-A798-83B0E96ACE3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32109" y="2578573"/>
                                  <a:ext cx="197648" cy="50043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 sz="1600" dirty="0"/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144" name="Gruppieren 143">
                              <a:extLst>
                                <a:ext uri="{FF2B5EF4-FFF2-40B4-BE49-F238E27FC236}">
                                  <a16:creationId xmlns:a16="http://schemas.microsoft.com/office/drawing/2014/main" id="{76ED67C8-3655-46A2-A6C9-E3ABFD6B472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493074" y="1250657"/>
                              <a:ext cx="2027331" cy="1882206"/>
                              <a:chOff x="5493074" y="1250657"/>
                              <a:chExt cx="2027331" cy="1882206"/>
                            </a:xfrm>
                          </p:grpSpPr>
                          <p:grpSp>
                            <p:nvGrpSpPr>
                              <p:cNvPr id="133" name="Gruppieren 132">
                                <a:extLst>
                                  <a:ext uri="{FF2B5EF4-FFF2-40B4-BE49-F238E27FC236}">
                                    <a16:creationId xmlns:a16="http://schemas.microsoft.com/office/drawing/2014/main" id="{530C5F2A-6CD7-4901-B191-15FFAA01136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350080" y="1250657"/>
                                <a:ext cx="1147447" cy="842647"/>
                                <a:chOff x="6350080" y="1250657"/>
                                <a:chExt cx="1147447" cy="842647"/>
                              </a:xfrm>
                            </p:grpSpPr>
                            <p:grpSp>
                              <p:nvGrpSpPr>
                                <p:cNvPr id="125" name="Gruppieren 124">
                                  <a:extLst>
                                    <a:ext uri="{FF2B5EF4-FFF2-40B4-BE49-F238E27FC236}">
                                      <a16:creationId xmlns:a16="http://schemas.microsoft.com/office/drawing/2014/main" id="{E477485C-8B81-4756-A051-C90531365576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350080" y="1250657"/>
                                  <a:ext cx="1147447" cy="842647"/>
                                  <a:chOff x="6371981" y="1243673"/>
                                  <a:chExt cx="1147447" cy="842647"/>
                                </a:xfrm>
                              </p:grpSpPr>
                              <p:grpSp>
                                <p:nvGrpSpPr>
                                  <p:cNvPr id="121" name="Gruppieren 120">
                                    <a:extLst>
                                      <a:ext uri="{FF2B5EF4-FFF2-40B4-BE49-F238E27FC236}">
                                        <a16:creationId xmlns:a16="http://schemas.microsoft.com/office/drawing/2014/main" id="{AEC5FFEA-BB14-40DB-8DB2-2EF1353BC2BB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6374674" y="1243673"/>
                                    <a:ext cx="1142061" cy="842647"/>
                                    <a:chOff x="6374674" y="1243673"/>
                                    <a:chExt cx="1142061" cy="842647"/>
                                  </a:xfrm>
                                </p:grpSpPr>
                                <p:sp>
                                  <p:nvSpPr>
                                    <p:cNvPr id="119" name="Rechteck 118">
                                      <a:extLst>
                                        <a:ext uri="{FF2B5EF4-FFF2-40B4-BE49-F238E27FC236}">
                                          <a16:creationId xmlns:a16="http://schemas.microsoft.com/office/drawing/2014/main" id="{1A8AFB9D-2CDE-433A-8F27-D6E304C4D00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6374674" y="1243673"/>
                                      <a:ext cx="1142061" cy="842647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57150">
                                      <a:solidFill>
                                        <a:schemeClr val="bg1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sp>
                                  <p:nvSpPr>
                                    <p:cNvPr id="120" name="Rechteck 119">
                                      <a:extLst>
                                        <a:ext uri="{FF2B5EF4-FFF2-40B4-BE49-F238E27FC236}">
                                          <a16:creationId xmlns:a16="http://schemas.microsoft.com/office/drawing/2014/main" id="{DB836106-1C90-46C6-9F28-27B0BAFC907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6374675" y="1366784"/>
                                      <a:ext cx="1127137" cy="4571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22" name="Rechteck 121">
                                    <a:extLst>
                                      <a:ext uri="{FF2B5EF4-FFF2-40B4-BE49-F238E27FC236}">
                                        <a16:creationId xmlns:a16="http://schemas.microsoft.com/office/drawing/2014/main" id="{F1F4423F-C4D2-4196-A0B6-CCE8D02088A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374675" y="1243673"/>
                                    <a:ext cx="1144753" cy="81547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600" dirty="0"/>
                                  </a:p>
                                </p:txBody>
                              </p:sp>
                              <p:cxnSp>
                                <p:nvCxnSpPr>
                                  <p:cNvPr id="124" name="Gerader Verbinder 123">
                                    <a:extLst>
                                      <a:ext uri="{FF2B5EF4-FFF2-40B4-BE49-F238E27FC236}">
                                        <a16:creationId xmlns:a16="http://schemas.microsoft.com/office/drawing/2014/main" id="{D87FC3DC-E5D2-4940-8E81-213BDE1E797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6371981" y="1412503"/>
                                    <a:ext cx="1144754" cy="0"/>
                                  </a:xfrm>
                                  <a:prstGeom prst="line">
                                    <a:avLst/>
                                  </a:prstGeom>
                                  <a:ln w="12700">
                                    <a:solidFill>
                                      <a:srgbClr val="00B050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sp>
                              <p:nvSpPr>
                                <p:cNvPr id="126" name="Textfeld 125">
                                  <a:extLst>
                                    <a:ext uri="{FF2B5EF4-FFF2-40B4-BE49-F238E27FC236}">
                                      <a16:creationId xmlns:a16="http://schemas.microsoft.com/office/drawing/2014/main" id="{C7AC52DF-CD79-4F19-95FE-1EE24EF78F7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444082" y="1262783"/>
                                  <a:ext cx="981144" cy="11740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</p:spPr>
                              <p:txBody>
                                <a:bodyPr wrap="square" lIns="0" tIns="0" rIns="0" bIns="0" rtlCol="0">
                                  <a:sp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20000"/>
                                    </a:lnSpc>
                                    <a:spcBef>
                                      <a:spcPts val="750"/>
                                    </a:spcBef>
                                    <a:buClr>
                                      <a:schemeClr val="accent1"/>
                                    </a:buClr>
                                  </a:pPr>
                                  <a:r>
                                    <a:rPr lang="en-US" sz="700" dirty="0"/>
                                    <a:t>appconfig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34" name="Gruppieren 133">
                                <a:extLst>
                                  <a:ext uri="{FF2B5EF4-FFF2-40B4-BE49-F238E27FC236}">
                                    <a16:creationId xmlns:a16="http://schemas.microsoft.com/office/drawing/2014/main" id="{9B0724DD-0A22-42CB-95B6-E6B951A01C4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372958" y="2396122"/>
                                <a:ext cx="1147447" cy="513069"/>
                                <a:chOff x="6350080" y="1250657"/>
                                <a:chExt cx="1147447" cy="513069"/>
                              </a:xfrm>
                            </p:grpSpPr>
                            <p:grpSp>
                              <p:nvGrpSpPr>
                                <p:cNvPr id="135" name="Gruppieren 134">
                                  <a:extLst>
                                    <a:ext uri="{FF2B5EF4-FFF2-40B4-BE49-F238E27FC236}">
                                      <a16:creationId xmlns:a16="http://schemas.microsoft.com/office/drawing/2014/main" id="{928E9C19-BEA9-4E84-B5E0-65AF299C8C0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6350080" y="1250657"/>
                                  <a:ext cx="1147447" cy="513069"/>
                                  <a:chOff x="6371981" y="1243673"/>
                                  <a:chExt cx="1147447" cy="513069"/>
                                </a:xfrm>
                              </p:grpSpPr>
                              <p:grpSp>
                                <p:nvGrpSpPr>
                                  <p:cNvPr id="137" name="Gruppieren 136">
                                    <a:extLst>
                                      <a:ext uri="{FF2B5EF4-FFF2-40B4-BE49-F238E27FC236}">
                                        <a16:creationId xmlns:a16="http://schemas.microsoft.com/office/drawing/2014/main" id="{5CD223F1-6C2C-44FB-97B3-40BF1D510E6B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6374674" y="1243674"/>
                                    <a:ext cx="1142061" cy="513068"/>
                                    <a:chOff x="6374674" y="1243674"/>
                                    <a:chExt cx="1142061" cy="513068"/>
                                  </a:xfrm>
                                </p:grpSpPr>
                                <p:sp>
                                  <p:nvSpPr>
                                    <p:cNvPr id="140" name="Rechteck 139">
                                      <a:extLst>
                                        <a:ext uri="{FF2B5EF4-FFF2-40B4-BE49-F238E27FC236}">
                                          <a16:creationId xmlns:a16="http://schemas.microsoft.com/office/drawing/2014/main" id="{8C4A0A81-B720-40A7-B33D-27D135D8D988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6374674" y="1243674"/>
                                      <a:ext cx="1142061" cy="513068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57150">
                                      <a:solidFill>
                                        <a:schemeClr val="bg1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  <p:sp>
                                  <p:nvSpPr>
                                    <p:cNvPr id="141" name="Rechteck 140">
                                      <a:extLst>
                                        <a:ext uri="{FF2B5EF4-FFF2-40B4-BE49-F238E27FC236}">
                                          <a16:creationId xmlns:a16="http://schemas.microsoft.com/office/drawing/2014/main" id="{2F5C9451-3676-45DD-B4A1-FD4406C679AD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6374675" y="1366784"/>
                                      <a:ext cx="1127137" cy="4571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solidFill>
                                        <a:schemeClr val="bg1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600" dirty="0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38" name="Rechteck 137">
                                    <a:extLst>
                                      <a:ext uri="{FF2B5EF4-FFF2-40B4-BE49-F238E27FC236}">
                                        <a16:creationId xmlns:a16="http://schemas.microsoft.com/office/drawing/2014/main" id="{457EB96B-8C30-41C8-9755-D84D6CC60B3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6374675" y="1243673"/>
                                    <a:ext cx="1144753" cy="44501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600" dirty="0"/>
                                  </a:p>
                                </p:txBody>
                              </p:sp>
                              <p:cxnSp>
                                <p:nvCxnSpPr>
                                  <p:cNvPr id="139" name="Gerader Verbinder 138">
                                    <a:extLst>
                                      <a:ext uri="{FF2B5EF4-FFF2-40B4-BE49-F238E27FC236}">
                                        <a16:creationId xmlns:a16="http://schemas.microsoft.com/office/drawing/2014/main" id="{DA103466-E314-4A5F-A56A-088AA1CD789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6371981" y="1412503"/>
                                    <a:ext cx="1144754" cy="0"/>
                                  </a:xfrm>
                                  <a:prstGeom prst="line">
                                    <a:avLst/>
                                  </a:prstGeom>
                                  <a:ln w="12700">
                                    <a:solidFill>
                                      <a:srgbClr val="00B050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sp>
                              <p:nvSpPr>
                                <p:cNvPr id="136" name="Textfeld 135">
                                  <a:extLst>
                                    <a:ext uri="{FF2B5EF4-FFF2-40B4-BE49-F238E27FC236}">
                                      <a16:creationId xmlns:a16="http://schemas.microsoft.com/office/drawing/2014/main" id="{199CFE91-3E99-473C-A3F9-39ACB87C576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440868" y="1274911"/>
                                  <a:ext cx="981144" cy="11740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</p:spPr>
                              <p:txBody>
                                <a:bodyPr wrap="square" lIns="0" tIns="0" rIns="0" bIns="0" rtlCol="0">
                                  <a:sp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20000"/>
                                    </a:lnSpc>
                                    <a:spcBef>
                                      <a:spcPts val="750"/>
                                    </a:spcBef>
                                    <a:buClr>
                                      <a:schemeClr val="accent1"/>
                                    </a:buClr>
                                  </a:pPr>
                                  <a:r>
                                    <a:rPr lang="en-US" sz="700" dirty="0"/>
                                    <a:t>apputils</a:t>
                                  </a:r>
                                </a:p>
                              </p:txBody>
                            </p:sp>
                          </p:grpSp>
                          <p:sp>
                            <p:nvSpPr>
                              <p:cNvPr id="142" name="Rechteck 141">
                                <a:extLst>
                                  <a:ext uri="{FF2B5EF4-FFF2-40B4-BE49-F238E27FC236}">
                                    <a16:creationId xmlns:a16="http://schemas.microsoft.com/office/drawing/2014/main" id="{C29ACE8C-09F2-4683-AE0E-F2ECE73D466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493074" y="2108805"/>
                                <a:ext cx="1560037" cy="259481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600" dirty="0"/>
                              </a:p>
                            </p:txBody>
                          </p:sp>
                          <p:sp>
                            <p:nvSpPr>
                              <p:cNvPr id="143" name="Rechteck 142">
                                <a:extLst>
                                  <a:ext uri="{FF2B5EF4-FFF2-40B4-BE49-F238E27FC236}">
                                    <a16:creationId xmlns:a16="http://schemas.microsoft.com/office/drawing/2014/main" id="{44DD5731-3AD6-438A-9EF9-FB13CCD4E04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172794" y="2873382"/>
                                <a:ext cx="1329996" cy="259481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600" dirty="0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148" name="Textfeld 147">
                            <a:extLst>
                              <a:ext uri="{FF2B5EF4-FFF2-40B4-BE49-F238E27FC236}">
                                <a16:creationId xmlns:a16="http://schemas.microsoft.com/office/drawing/2014/main" id="{FFDAE28A-E432-4880-84C6-A78033C213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750937" y="3357537"/>
                            <a:ext cx="255881" cy="117404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  <p:txBody>
                          <a:bodyPr wrap="square" lIns="0" tIns="0" rIns="0" bIns="0" rtlCol="0">
                            <a:spAutoFit/>
                          </a:bodyPr>
                          <a:lstStyle/>
                          <a:p>
                            <a:pPr algn="ctr">
                              <a:lnSpc>
                                <a:spcPct val="120000"/>
                              </a:lnSpc>
                              <a:spcBef>
                                <a:spcPts val="750"/>
                              </a:spcBef>
                              <a:buClr>
                                <a:schemeClr val="accent1"/>
                              </a:buClr>
                            </a:pPr>
                            <a:r>
                              <a:rPr lang="en-US" sz="700" dirty="0"/>
                              <a:t>main</a:t>
                            </a:r>
                          </a:p>
                        </p:txBody>
                      </p:sp>
                      <p:sp>
                        <p:nvSpPr>
                          <p:cNvPr id="151" name="Rechteck 150">
                            <a:extLst>
                              <a:ext uri="{FF2B5EF4-FFF2-40B4-BE49-F238E27FC236}">
                                <a16:creationId xmlns:a16="http://schemas.microsoft.com/office/drawing/2014/main" id="{BF44FF29-9A05-497D-BE4B-3B3FA38CCB6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813810" y="3592608"/>
                            <a:ext cx="252334" cy="20975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600" dirty="0"/>
                          </a:p>
                        </p:txBody>
                      </p:sp>
                    </p:grpSp>
                    <p:sp>
                      <p:nvSpPr>
                        <p:cNvPr id="155" name="Textfeld 154">
                          <a:extLst>
                            <a:ext uri="{FF2B5EF4-FFF2-40B4-BE49-F238E27FC236}">
                              <a16:creationId xmlns:a16="http://schemas.microsoft.com/office/drawing/2014/main" id="{DF73275A-400C-4774-A121-7CE5FDA885D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40779" y="1031707"/>
                          <a:ext cx="255881" cy="11740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Bef>
                              <a:spcPts val="750"/>
                            </a:spcBef>
                            <a:buClr>
                              <a:schemeClr val="accent1"/>
                            </a:buClr>
                          </a:pPr>
                          <a:r>
                            <a:rPr lang="en-US" sz="700" dirty="0"/>
                            <a:t>config</a:t>
                          </a:r>
                        </a:p>
                      </p:txBody>
                    </p:sp>
                  </p:grpSp>
                </p:grpSp>
                <p:sp>
                  <p:nvSpPr>
                    <p:cNvPr id="99" name="Textfeld 98">
                      <a:extLst>
                        <a:ext uri="{FF2B5EF4-FFF2-40B4-BE49-F238E27FC236}">
                          <a16:creationId xmlns:a16="http://schemas.microsoft.com/office/drawing/2014/main" id="{6AD8378B-FBB6-48BF-B552-D6C9E39E50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73129" y="1128492"/>
                      <a:ext cx="981144" cy="11740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chemeClr val="accent1"/>
                        </a:buClr>
                      </a:pPr>
                      <a:r>
                        <a:rPr lang="en-US" sz="700" dirty="0"/>
                        <a:t>InteractivePlotter</a:t>
                      </a:r>
                    </a:p>
                  </p:txBody>
                </p:sp>
                <p:sp>
                  <p:nvSpPr>
                    <p:cNvPr id="100" name="Textfeld 99">
                      <a:extLst>
                        <a:ext uri="{FF2B5EF4-FFF2-40B4-BE49-F238E27FC236}">
                          <a16:creationId xmlns:a16="http://schemas.microsoft.com/office/drawing/2014/main" id="{24DCF428-80C9-4510-BFAB-F6AFCA946A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95827" y="2490641"/>
                      <a:ext cx="1036663" cy="11740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chemeClr val="accent1"/>
                        </a:buClr>
                      </a:pPr>
                      <a:r>
                        <a:rPr lang="en-US" sz="700" dirty="0"/>
                        <a:t>App</a:t>
                      </a:r>
                    </a:p>
                  </p:txBody>
                </p:sp>
                <p:cxnSp>
                  <p:nvCxnSpPr>
                    <p:cNvPr id="154" name="Gerade Verbindung mit Pfeil 153">
                      <a:extLst>
                        <a:ext uri="{FF2B5EF4-FFF2-40B4-BE49-F238E27FC236}">
                          <a16:creationId xmlns:a16="http://schemas.microsoft.com/office/drawing/2014/main" id="{60C58491-2A0F-491E-A50E-A1EBE32B58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81622" y="3606080"/>
                      <a:ext cx="0" cy="207363"/>
                    </a:xfrm>
                    <a:prstGeom prst="straightConnector1">
                      <a:avLst/>
                    </a:prstGeom>
                    <a:ln w="127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67" name="Gerader Verbinder 166">
                    <a:extLst>
                      <a:ext uri="{FF2B5EF4-FFF2-40B4-BE49-F238E27FC236}">
                        <a16:creationId xmlns:a16="http://schemas.microsoft.com/office/drawing/2014/main" id="{2E8A0642-E9FA-4BD7-956A-519B6DC6AF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31241" y="2838882"/>
                    <a:ext cx="3413" cy="218721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Gerade Verbindung mit Pfeil 168">
                    <a:extLst>
                      <a:ext uri="{FF2B5EF4-FFF2-40B4-BE49-F238E27FC236}">
                        <a16:creationId xmlns:a16="http://schemas.microsoft.com/office/drawing/2014/main" id="{29A26667-A1AC-4B10-85C7-DEA61803B6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9110" y="3049932"/>
                    <a:ext cx="752131" cy="2257"/>
                  </a:xfrm>
                  <a:prstGeom prst="straightConnector1">
                    <a:avLst/>
                  </a:prstGeom>
                  <a:ln w="127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7" name="Gerader Verbinder 176">
                  <a:extLst>
                    <a:ext uri="{FF2B5EF4-FFF2-40B4-BE49-F238E27FC236}">
                      <a16:creationId xmlns:a16="http://schemas.microsoft.com/office/drawing/2014/main" id="{A68A7723-E23D-48B1-AF8C-1FB084136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24098" y="2251767"/>
                  <a:ext cx="1415122" cy="1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81">
                  <a:extLst>
                    <a:ext uri="{FF2B5EF4-FFF2-40B4-BE49-F238E27FC236}">
                      <a16:creationId xmlns:a16="http://schemas.microsoft.com/office/drawing/2014/main" id="{C1278BE5-6560-4449-9F91-52127120EE72}"/>
                    </a:ext>
                  </a:extLst>
                </p:cNvPr>
                <p:cNvCxnSpPr/>
                <p:nvPr/>
              </p:nvCxnSpPr>
              <p:spPr>
                <a:xfrm flipV="1">
                  <a:off x="6939220" y="2060977"/>
                  <a:ext cx="0" cy="190789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Bogen 183">
                <a:extLst>
                  <a:ext uri="{FF2B5EF4-FFF2-40B4-BE49-F238E27FC236}">
                    <a16:creationId xmlns:a16="http://schemas.microsoft.com/office/drawing/2014/main" id="{D4882DD8-BE05-49CD-B737-C6EC52D56877}"/>
                  </a:ext>
                </a:extLst>
              </p:cNvPr>
              <p:cNvSpPr/>
              <p:nvPr/>
            </p:nvSpPr>
            <p:spPr>
              <a:xfrm rot="16200000">
                <a:off x="5497412" y="2249380"/>
                <a:ext cx="65612" cy="74289"/>
              </a:xfrm>
              <a:prstGeom prst="arc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8" name="Rechteck 187">
              <a:extLst>
                <a:ext uri="{FF2B5EF4-FFF2-40B4-BE49-F238E27FC236}">
                  <a16:creationId xmlns:a16="http://schemas.microsoft.com/office/drawing/2014/main" id="{EEDE90BE-8FB9-4C18-8F9B-6FC736511E9B}"/>
                </a:ext>
              </a:extLst>
            </p:cNvPr>
            <p:cNvSpPr/>
            <p:nvPr/>
          </p:nvSpPr>
          <p:spPr>
            <a:xfrm>
              <a:off x="5403056" y="2412206"/>
              <a:ext cx="197639" cy="5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86" name="Gerade Verbindung mit Pfeil 185">
              <a:extLst>
                <a:ext uri="{FF2B5EF4-FFF2-40B4-BE49-F238E27FC236}">
                  <a16:creationId xmlns:a16="http://schemas.microsoft.com/office/drawing/2014/main" id="{C78C400E-3A60-4FD4-A064-3D259E15A171}"/>
                </a:ext>
              </a:extLst>
            </p:cNvPr>
            <p:cNvCxnSpPr>
              <a:cxnSpLocks/>
            </p:cNvCxnSpPr>
            <p:nvPr/>
          </p:nvCxnSpPr>
          <p:spPr>
            <a:xfrm>
              <a:off x="5493073" y="1983381"/>
              <a:ext cx="0" cy="466142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platzhalter 7">
            <a:extLst>
              <a:ext uri="{FF2B5EF4-FFF2-40B4-BE49-F238E27FC236}">
                <a16:creationId xmlns:a16="http://schemas.microsoft.com/office/drawing/2014/main" id="{410FB077-2B7D-4D55-8CC8-CFBD46648F0E}"/>
              </a:ext>
            </a:extLst>
          </p:cNvPr>
          <p:cNvSpPr txBox="1">
            <a:spLocks/>
          </p:cNvSpPr>
          <p:nvPr/>
        </p:nvSpPr>
        <p:spPr>
          <a:xfrm>
            <a:off x="468000" y="622924"/>
            <a:ext cx="8244200" cy="27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Qualitative diagram of the code blocks</a:t>
            </a:r>
          </a:p>
        </p:txBody>
      </p:sp>
    </p:spTree>
    <p:extLst>
      <p:ext uri="{BB962C8B-B14F-4D97-AF65-F5344CB8AC3E}">
        <p14:creationId xmlns:p14="http://schemas.microsoft.com/office/powerpoint/2010/main" val="325765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0602EF82-F3B2-4D8A-9EF8-9859384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</p:spPr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0374427A-085C-45A8-98C9-734D6B318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622924"/>
            <a:ext cx="8244200" cy="277200"/>
          </a:xfrm>
        </p:spPr>
        <p:txBody>
          <a:bodyPr/>
          <a:lstStyle/>
          <a:p>
            <a:r>
              <a:rPr lang="en-US" sz="1600" dirty="0"/>
              <a:t>Planned implementation of its constituent elements</a:t>
            </a:r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0EA8D824-C038-49F3-8CA6-5F58D20E8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21" y="1561983"/>
            <a:ext cx="4590919" cy="277200"/>
          </a:xfrm>
        </p:spPr>
        <p:txBody>
          <a:bodyPr/>
          <a:lstStyle/>
          <a:p>
            <a:r>
              <a:rPr lang="en-US" dirty="0"/>
              <a:t>3 Classes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D5629C06-7C94-46E5-94C9-38EA73E5EAF2}"/>
              </a:ext>
            </a:extLst>
          </p:cNvPr>
          <p:cNvSpPr txBox="1">
            <a:spLocks/>
          </p:cNvSpPr>
          <p:nvPr/>
        </p:nvSpPr>
        <p:spPr>
          <a:xfrm>
            <a:off x="2893899" y="1203706"/>
            <a:ext cx="2511389" cy="10096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StatisticalAnalyzer</a:t>
            </a:r>
          </a:p>
          <a:p>
            <a:pPr marL="0" indent="0">
              <a:buNone/>
            </a:pPr>
            <a:r>
              <a:rPr lang="de-DE" dirty="0"/>
              <a:t>StaticPlotter</a:t>
            </a:r>
          </a:p>
          <a:p>
            <a:pPr marL="0" indent="0">
              <a:buNone/>
            </a:pPr>
            <a:r>
              <a:rPr lang="de-DE" dirty="0"/>
              <a:t>Interactive Plotter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EC8A75A7-B5A6-490E-9408-0E3256694638}"/>
              </a:ext>
            </a:extLst>
          </p:cNvPr>
          <p:cNvSpPr txBox="1">
            <a:spLocks/>
          </p:cNvSpPr>
          <p:nvPr/>
        </p:nvSpPr>
        <p:spPr>
          <a:xfrm>
            <a:off x="675222" y="2513765"/>
            <a:ext cx="4123710" cy="20068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Graphical User Interface </a:t>
            </a:r>
          </a:p>
          <a:p>
            <a:r>
              <a:rPr lang="en-US" dirty="0"/>
              <a:t>Wrapper function</a:t>
            </a:r>
          </a:p>
          <a:p>
            <a:r>
              <a:rPr lang="en-US" dirty="0"/>
              <a:t>Creation of a Python package</a:t>
            </a:r>
          </a:p>
          <a:p>
            <a:r>
              <a:rPr lang="en-US" dirty="0"/>
              <a:t>Log file (not confirmed yet)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35DC31A-1D78-41CF-B583-9B5D4BCB2195}"/>
              </a:ext>
            </a:extLst>
          </p:cNvPr>
          <p:cNvGrpSpPr/>
          <p:nvPr/>
        </p:nvGrpSpPr>
        <p:grpSpPr>
          <a:xfrm>
            <a:off x="1860229" y="1360419"/>
            <a:ext cx="894522" cy="696218"/>
            <a:chOff x="1651733" y="1179673"/>
            <a:chExt cx="894522" cy="696218"/>
          </a:xfrm>
        </p:grpSpPr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1AC99C62-91C9-421D-93BA-A2D759B80938}"/>
                </a:ext>
              </a:extLst>
            </p:cNvPr>
            <p:cNvCxnSpPr/>
            <p:nvPr/>
          </p:nvCxnSpPr>
          <p:spPr>
            <a:xfrm flipV="1">
              <a:off x="1651733" y="1179673"/>
              <a:ext cx="894522" cy="3481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FB2C20BD-9D30-4D83-A679-BD48989AF342}"/>
                </a:ext>
              </a:extLst>
            </p:cNvPr>
            <p:cNvCxnSpPr>
              <a:cxnSpLocks/>
            </p:cNvCxnSpPr>
            <p:nvPr/>
          </p:nvCxnSpPr>
          <p:spPr>
            <a:xfrm>
              <a:off x="1651733" y="1527782"/>
              <a:ext cx="894522" cy="3481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35D2A9C-ADFA-4756-920D-6D959355A6CC}"/>
                </a:ext>
              </a:extLst>
            </p:cNvPr>
            <p:cNvCxnSpPr/>
            <p:nvPr/>
          </p:nvCxnSpPr>
          <p:spPr>
            <a:xfrm>
              <a:off x="1651733" y="1527782"/>
              <a:ext cx="8945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80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0602EF82-F3B2-4D8A-9EF8-9859384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</p:spPr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E95E3095-ED58-4B0A-9F11-A2DEB7A133BA}"/>
              </a:ext>
            </a:extLst>
          </p:cNvPr>
          <p:cNvSpPr txBox="1">
            <a:spLocks/>
          </p:cNvSpPr>
          <p:nvPr/>
        </p:nvSpPr>
        <p:spPr>
          <a:xfrm>
            <a:off x="468000" y="622924"/>
            <a:ext cx="8244200" cy="27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Goals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F5D8C2-4FD9-483F-9D8F-71167D120B35}"/>
              </a:ext>
            </a:extLst>
          </p:cNvPr>
          <p:cNvSpPr txBox="1"/>
          <p:nvPr/>
        </p:nvSpPr>
        <p:spPr>
          <a:xfrm>
            <a:off x="927749" y="3731019"/>
            <a:ext cx="389120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Show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511596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B5DC-2127-4980-989F-9CB2D46D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FC61EB-D07B-4772-889D-6AAB53A57B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D1545B-D1F9-4840-8FA0-7BB1D497F975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FAB6A5-6EF1-4791-87E4-CC0C724B89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74CAB3-5AA2-477B-9561-CB8CA34F8F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2B87A6F-C6F2-4430-8759-25C1E038191F}"/>
              </a:ext>
            </a:extLst>
          </p:cNvPr>
          <p:cNvSpPr/>
          <p:nvPr/>
        </p:nvSpPr>
        <p:spPr>
          <a:xfrm>
            <a:off x="1652756" y="974851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B0D7D5D-5AA4-4959-9406-3A0E94AFF204}"/>
              </a:ext>
            </a:extLst>
          </p:cNvPr>
          <p:cNvSpPr txBox="1"/>
          <p:nvPr/>
        </p:nvSpPr>
        <p:spPr>
          <a:xfrm>
            <a:off x="806824" y="1062318"/>
            <a:ext cx="1021976" cy="2968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382E1E-78C8-4381-8170-6CA24B0585E2}"/>
              </a:ext>
            </a:extLst>
          </p:cNvPr>
          <p:cNvSpPr txBox="1"/>
          <p:nvPr/>
        </p:nvSpPr>
        <p:spPr>
          <a:xfrm>
            <a:off x="1929653" y="1055595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Creation of the Statistical Analyzer and Static Plotter Classes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DA46A9E-FD5E-466D-A515-C3D3A42A72D7}"/>
              </a:ext>
            </a:extLst>
          </p:cNvPr>
          <p:cNvSpPr/>
          <p:nvPr/>
        </p:nvSpPr>
        <p:spPr>
          <a:xfrm>
            <a:off x="1652756" y="1583170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50D731-C409-405A-B06F-8316F73925B7}"/>
              </a:ext>
            </a:extLst>
          </p:cNvPr>
          <p:cNvSpPr txBox="1"/>
          <p:nvPr/>
        </p:nvSpPr>
        <p:spPr>
          <a:xfrm>
            <a:off x="806824" y="1670637"/>
            <a:ext cx="1021976" cy="2968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2-3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148279D-88B6-4220-ADC1-86B822051C9A}"/>
              </a:ext>
            </a:extLst>
          </p:cNvPr>
          <p:cNvSpPr txBox="1"/>
          <p:nvPr/>
        </p:nvSpPr>
        <p:spPr>
          <a:xfrm>
            <a:off x="1929653" y="1663914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Creation of the Main Application and Interactive Plotter Classes</a:t>
            </a: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D0F90548-8F05-4399-BF5B-D271C452F9F3}"/>
              </a:ext>
            </a:extLst>
          </p:cNvPr>
          <p:cNvSpPr/>
          <p:nvPr/>
        </p:nvSpPr>
        <p:spPr>
          <a:xfrm>
            <a:off x="1659480" y="2191489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BA02174-CED0-4B06-AD89-2EB3079CC23D}"/>
              </a:ext>
            </a:extLst>
          </p:cNvPr>
          <p:cNvSpPr txBox="1"/>
          <p:nvPr/>
        </p:nvSpPr>
        <p:spPr>
          <a:xfrm>
            <a:off x="813548" y="2278956"/>
            <a:ext cx="1021976" cy="2968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250E535-151A-41D8-887F-A59910CA94E3}"/>
              </a:ext>
            </a:extLst>
          </p:cNvPr>
          <p:cNvSpPr txBox="1"/>
          <p:nvPr/>
        </p:nvSpPr>
        <p:spPr>
          <a:xfrm>
            <a:off x="1936377" y="2272233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Main Script and preparation of the presentation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0015BA2-7D38-498B-BFE8-71F0086B0315}"/>
              </a:ext>
            </a:extLst>
          </p:cNvPr>
          <p:cNvSpPr txBox="1"/>
          <p:nvPr/>
        </p:nvSpPr>
        <p:spPr>
          <a:xfrm>
            <a:off x="806824" y="2883651"/>
            <a:ext cx="1021976" cy="2968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5</a:t>
            </a:r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B0C396A6-9F5E-4CD3-9EE9-F714CBED713B}"/>
              </a:ext>
            </a:extLst>
          </p:cNvPr>
          <p:cNvSpPr/>
          <p:nvPr/>
        </p:nvSpPr>
        <p:spPr>
          <a:xfrm>
            <a:off x="1652756" y="2796184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7E49F3A-C6E1-4590-BF3A-8914EF5069E3}"/>
              </a:ext>
            </a:extLst>
          </p:cNvPr>
          <p:cNvSpPr txBox="1"/>
          <p:nvPr/>
        </p:nvSpPr>
        <p:spPr>
          <a:xfrm>
            <a:off x="1929653" y="2876928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Code design: finalization of the diagram, debugging, README file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BEC4A08-272E-4268-A9AA-5CF82DAC42F5}"/>
              </a:ext>
            </a:extLst>
          </p:cNvPr>
          <p:cNvSpPr txBox="1"/>
          <p:nvPr/>
        </p:nvSpPr>
        <p:spPr>
          <a:xfrm>
            <a:off x="806824" y="3491251"/>
            <a:ext cx="1021976" cy="2968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6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FB99F018-3DCF-4249-BEDF-A4E34AF0C4F2}"/>
              </a:ext>
            </a:extLst>
          </p:cNvPr>
          <p:cNvSpPr/>
          <p:nvPr/>
        </p:nvSpPr>
        <p:spPr>
          <a:xfrm>
            <a:off x="1652756" y="3403784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C938DBD-0AD3-4C38-A4D3-E7E663A1D2B1}"/>
              </a:ext>
            </a:extLst>
          </p:cNvPr>
          <p:cNvSpPr txBox="1"/>
          <p:nvPr/>
        </p:nvSpPr>
        <p:spPr>
          <a:xfrm>
            <a:off x="1929653" y="3484528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Finalization of the code and of the README file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19AE384-462D-43E5-9184-4F692733632B}"/>
              </a:ext>
            </a:extLst>
          </p:cNvPr>
          <p:cNvSpPr txBox="1"/>
          <p:nvPr/>
        </p:nvSpPr>
        <p:spPr>
          <a:xfrm>
            <a:off x="806824" y="4098851"/>
            <a:ext cx="1021976" cy="2968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7</a:t>
            </a:r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1274A2BB-3395-4A1E-8506-8E400C31769A}"/>
              </a:ext>
            </a:extLst>
          </p:cNvPr>
          <p:cNvSpPr/>
          <p:nvPr/>
        </p:nvSpPr>
        <p:spPr>
          <a:xfrm>
            <a:off x="1652756" y="4011384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65E9FB7-2458-4B79-A5F8-63328A1CA4A5}"/>
              </a:ext>
            </a:extLst>
          </p:cNvPr>
          <p:cNvSpPr txBox="1"/>
          <p:nvPr/>
        </p:nvSpPr>
        <p:spPr>
          <a:xfrm>
            <a:off x="1929653" y="4092128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Final revision</a:t>
            </a:r>
          </a:p>
        </p:txBody>
      </p:sp>
    </p:spTree>
    <p:extLst>
      <p:ext uri="{BB962C8B-B14F-4D97-AF65-F5344CB8AC3E}">
        <p14:creationId xmlns:p14="http://schemas.microsoft.com/office/powerpoint/2010/main" val="67298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Allocation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F353F7-1752-4CAC-81B5-5B16F3045AC6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416A163-AFDF-45A1-A396-FEFEB1D9FD7E}"/>
              </a:ext>
            </a:extLst>
          </p:cNvPr>
          <p:cNvGrpSpPr/>
          <p:nvPr/>
        </p:nvGrpSpPr>
        <p:grpSpPr>
          <a:xfrm>
            <a:off x="720672" y="896988"/>
            <a:ext cx="3449641" cy="1229355"/>
            <a:chOff x="856799" y="1140030"/>
            <a:chExt cx="3449641" cy="1229355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3A8C5D0A-5CB3-416B-A294-548EA108103C}"/>
                </a:ext>
              </a:extLst>
            </p:cNvPr>
            <p:cNvGrpSpPr/>
            <p:nvPr/>
          </p:nvGrpSpPr>
          <p:grpSpPr>
            <a:xfrm>
              <a:off x="856799" y="1300525"/>
              <a:ext cx="3449641" cy="1068860"/>
              <a:chOff x="564775" y="1300526"/>
              <a:chExt cx="3449641" cy="1068860"/>
            </a:xfrm>
          </p:grpSpPr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CFFDE1E-C95A-4A75-909E-3C9D0C7CDAAF}"/>
                  </a:ext>
                </a:extLst>
              </p:cNvPr>
              <p:cNvSpPr txBox="1"/>
              <p:nvPr/>
            </p:nvSpPr>
            <p:spPr>
              <a:xfrm>
                <a:off x="711702" y="1461896"/>
                <a:ext cx="3189419" cy="66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chemeClr val="accent2">
                      <a:lumMod val="60000"/>
                      <a:lumOff val="40000"/>
                    </a:schemeClr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Statistical Analyzer Class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chemeClr val="accent2">
                      <a:lumMod val="60000"/>
                      <a:lumOff val="40000"/>
                    </a:schemeClr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MainApplication (GUI) Class</a:t>
                </a:r>
              </a:p>
            </p:txBody>
          </p:sp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A8D85897-9EB3-477E-BA64-63E9DB296718}"/>
                  </a:ext>
                </a:extLst>
              </p:cNvPr>
              <p:cNvSpPr/>
              <p:nvPr/>
            </p:nvSpPr>
            <p:spPr>
              <a:xfrm>
                <a:off x="564775" y="1300526"/>
                <a:ext cx="3449641" cy="1068860"/>
              </a:xfrm>
              <a:prstGeom prst="round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3EF8425-43B0-4C67-BE9C-DB62DCF69E20}"/>
                </a:ext>
              </a:extLst>
            </p:cNvPr>
            <p:cNvSpPr txBox="1"/>
            <p:nvPr/>
          </p:nvSpPr>
          <p:spPr>
            <a:xfrm>
              <a:off x="856800" y="1140030"/>
              <a:ext cx="837529" cy="2682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Beatriz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1A52200-C6E4-4652-AD40-F41C0AB30B17}"/>
              </a:ext>
            </a:extLst>
          </p:cNvPr>
          <p:cNvGrpSpPr/>
          <p:nvPr/>
        </p:nvGrpSpPr>
        <p:grpSpPr>
          <a:xfrm>
            <a:off x="2649404" y="2389171"/>
            <a:ext cx="3880822" cy="2331839"/>
            <a:chOff x="891442" y="843431"/>
            <a:chExt cx="3880822" cy="2331839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D5CC2D5-F924-4D76-B525-7CA3A781F100}"/>
                </a:ext>
              </a:extLst>
            </p:cNvPr>
            <p:cNvGrpSpPr/>
            <p:nvPr/>
          </p:nvGrpSpPr>
          <p:grpSpPr>
            <a:xfrm>
              <a:off x="891442" y="1003925"/>
              <a:ext cx="3880822" cy="2171345"/>
              <a:chOff x="599418" y="1003926"/>
              <a:chExt cx="3880822" cy="2171345"/>
            </a:xfrm>
          </p:grpSpPr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D915EE6-50A8-4EE4-9FF9-13E444770262}"/>
                  </a:ext>
                </a:extLst>
              </p:cNvPr>
              <p:cNvSpPr txBox="1"/>
              <p:nvPr/>
            </p:nvSpPr>
            <p:spPr>
              <a:xfrm>
                <a:off x="769188" y="1149530"/>
                <a:ext cx="3189419" cy="1860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>
                    <a:solidFill>
                      <a:srgbClr val="FF0000"/>
                    </a:solidFill>
                  </a:rPr>
                  <a:t>Main Script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/>
                  <a:t>Code design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/>
                  <a:t>README file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>
                    <a:solidFill>
                      <a:srgbClr val="FF0000"/>
                    </a:solidFill>
                  </a:rPr>
                  <a:t>Presentation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/>
                  <a:t>Final Revision</a:t>
                </a:r>
              </a:p>
            </p:txBody>
          </p:sp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B618EA4F-B57B-45E3-B320-EF771CB699E0}"/>
                  </a:ext>
                </a:extLst>
              </p:cNvPr>
              <p:cNvSpPr/>
              <p:nvPr/>
            </p:nvSpPr>
            <p:spPr>
              <a:xfrm>
                <a:off x="599418" y="1003926"/>
                <a:ext cx="3880822" cy="2171345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95912D8-48E0-49E2-998E-655F3EA70B11}"/>
                </a:ext>
              </a:extLst>
            </p:cNvPr>
            <p:cNvSpPr txBox="1"/>
            <p:nvPr/>
          </p:nvSpPr>
          <p:spPr>
            <a:xfrm>
              <a:off x="891442" y="843431"/>
              <a:ext cx="837529" cy="2682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dirty="0">
                  <a:solidFill>
                    <a:srgbClr val="FF0000"/>
                  </a:solidFill>
                </a:rPr>
                <a:t>Together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40D1E99-EA40-4FAD-A756-DD206C001496}"/>
              </a:ext>
            </a:extLst>
          </p:cNvPr>
          <p:cNvGrpSpPr/>
          <p:nvPr/>
        </p:nvGrpSpPr>
        <p:grpSpPr>
          <a:xfrm>
            <a:off x="4600504" y="880330"/>
            <a:ext cx="3822823" cy="1246013"/>
            <a:chOff x="4713800" y="885968"/>
            <a:chExt cx="3822823" cy="1246013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94CF99D-D521-4D5A-9BCF-3541B9BF3D5E}"/>
                </a:ext>
              </a:extLst>
            </p:cNvPr>
            <p:cNvSpPr txBox="1"/>
            <p:nvPr/>
          </p:nvSpPr>
          <p:spPr>
            <a:xfrm>
              <a:off x="4713800" y="1039796"/>
              <a:ext cx="3775200" cy="936995"/>
            </a:xfrm>
            <a:prstGeom prst="ellipse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spcBef>
                  <a:spcPts val="750"/>
                </a:spcBef>
                <a:buClr>
                  <a:srgbClr val="00B050"/>
                </a:buClr>
                <a:buFont typeface="Symbol" panose="05050102010706020507" pitchFamily="18" charset="2"/>
                <a:buChar char=""/>
              </a:pPr>
              <a:r>
                <a:rPr lang="en-US" sz="1600" dirty="0">
                  <a:solidFill>
                    <a:srgbClr val="00B050"/>
                  </a:solidFill>
                </a:rPr>
                <a:t>Static Plotter Class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750"/>
                </a:spcBef>
                <a:buClr>
                  <a:srgbClr val="00B050"/>
                </a:buClr>
                <a:buFont typeface="Symbol" panose="05050102010706020507" pitchFamily="18" charset="2"/>
                <a:buChar char=""/>
              </a:pPr>
              <a:r>
                <a:rPr lang="en-US" sz="1600" dirty="0">
                  <a:solidFill>
                    <a:srgbClr val="00B050"/>
                  </a:solidFill>
                </a:rPr>
                <a:t>Interactive Plotter Class</a:t>
              </a:r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B4735D30-EDE8-49B1-904B-E51CE8598142}"/>
                </a:ext>
              </a:extLst>
            </p:cNvPr>
            <p:cNvSpPr/>
            <p:nvPr/>
          </p:nvSpPr>
          <p:spPr>
            <a:xfrm>
              <a:off x="5086982" y="1063121"/>
              <a:ext cx="3449641" cy="106886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302C9AA-D8E7-4A3E-AFDF-C6F4BF8ACDFC}"/>
                </a:ext>
              </a:extLst>
            </p:cNvPr>
            <p:cNvSpPr txBox="1"/>
            <p:nvPr/>
          </p:nvSpPr>
          <p:spPr>
            <a:xfrm>
              <a:off x="5171064" y="885968"/>
              <a:ext cx="837529" cy="2682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dirty="0">
                  <a:solidFill>
                    <a:srgbClr val="00B050"/>
                  </a:solidFill>
                </a:rPr>
                <a:t>Federica</a:t>
              </a:r>
            </a:p>
          </p:txBody>
        </p:sp>
      </p:grpSp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2E7D1667-329E-4CCD-BCE1-496DC6CD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6933" y="1197128"/>
            <a:ext cx="303688" cy="303688"/>
          </a:xfrm>
          <a:prstGeom prst="rect">
            <a:avLst/>
          </a:prstGeom>
        </p:spPr>
      </p:pic>
      <p:pic>
        <p:nvPicPr>
          <p:cNvPr id="23" name="Grafik 22" descr="Häkchen">
            <a:extLst>
              <a:ext uri="{FF2B5EF4-FFF2-40B4-BE49-F238E27FC236}">
                <a16:creationId xmlns:a16="http://schemas.microsoft.com/office/drawing/2014/main" id="{3117897A-632E-483A-9E02-7BAC1A5C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1429" y="1581501"/>
            <a:ext cx="303688" cy="303688"/>
          </a:xfrm>
          <a:prstGeom prst="rect">
            <a:avLst/>
          </a:prstGeom>
        </p:spPr>
      </p:pic>
      <p:pic>
        <p:nvPicPr>
          <p:cNvPr id="24" name="Grafik 23" descr="Häkchen">
            <a:extLst>
              <a:ext uri="{FF2B5EF4-FFF2-40B4-BE49-F238E27FC236}">
                <a16:creationId xmlns:a16="http://schemas.microsoft.com/office/drawing/2014/main" id="{7514B301-31CA-42BA-A952-3456CE90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1291" y="1148609"/>
            <a:ext cx="303688" cy="303688"/>
          </a:xfrm>
          <a:prstGeom prst="rect">
            <a:avLst/>
          </a:prstGeom>
        </p:spPr>
      </p:pic>
      <p:pic>
        <p:nvPicPr>
          <p:cNvPr id="29" name="Grafik 28" descr="Häkchen">
            <a:extLst>
              <a:ext uri="{FF2B5EF4-FFF2-40B4-BE49-F238E27FC236}">
                <a16:creationId xmlns:a16="http://schemas.microsoft.com/office/drawing/2014/main" id="{8E18A411-B049-42D9-B35D-7EFD4C31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8022" y="1508568"/>
            <a:ext cx="303688" cy="303688"/>
          </a:xfrm>
          <a:prstGeom prst="rect">
            <a:avLst/>
          </a:prstGeom>
        </p:spPr>
      </p:pic>
      <p:pic>
        <p:nvPicPr>
          <p:cNvPr id="35" name="Grafik 34" descr="Häkchen">
            <a:extLst>
              <a:ext uri="{FF2B5EF4-FFF2-40B4-BE49-F238E27FC236}">
                <a16:creationId xmlns:a16="http://schemas.microsoft.com/office/drawing/2014/main" id="{187D95E5-4738-4EF0-B428-10058D327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776" y="2657450"/>
            <a:ext cx="303688" cy="303688"/>
          </a:xfrm>
          <a:prstGeom prst="rect">
            <a:avLst/>
          </a:prstGeom>
        </p:spPr>
      </p:pic>
      <p:pic>
        <p:nvPicPr>
          <p:cNvPr id="36" name="Grafik 35" descr="Häkchen">
            <a:extLst>
              <a:ext uri="{FF2B5EF4-FFF2-40B4-BE49-F238E27FC236}">
                <a16:creationId xmlns:a16="http://schemas.microsoft.com/office/drawing/2014/main" id="{0089C3A6-04E9-4FAC-837A-7E4E74B63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2340" y="3821131"/>
            <a:ext cx="303688" cy="3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64529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496</Words>
  <Application>Microsoft Office PowerPoint</Application>
  <PresentationFormat>Bildschirmpräsentation (16:9)</PresentationFormat>
  <Paragraphs>114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Symbol</vt:lpstr>
      <vt:lpstr>Uni_Stuttgart</vt:lpstr>
      <vt:lpstr>Sediment grain size analyses based on sieving datasets</vt:lpstr>
      <vt:lpstr>Recall: Project Idea</vt:lpstr>
      <vt:lpstr>Recall: Problem Statements</vt:lpstr>
      <vt:lpstr>Code Design</vt:lpstr>
      <vt:lpstr>Code Design</vt:lpstr>
      <vt:lpstr>Code Design</vt:lpstr>
      <vt:lpstr>Code Design</vt:lpstr>
      <vt:lpstr>Timeline</vt:lpstr>
      <vt:lpstr>Resource Allocation</vt:lpstr>
      <vt:lpstr>Sediment grain size analyses based on sieving 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2022-02-07T18:37:18Z</dcterms:modified>
</cp:coreProperties>
</file>